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8A4E57-5E98-463E-94AF-7E7A7450BE1D}" v="30" dt="2025-06-26T15:28:47.167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70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6/26/2025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6/26/2025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6/26/2025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8604504" y="6309359"/>
            <a:ext cx="539750" cy="548640"/>
          </a:xfrm>
          <a:custGeom>
            <a:avLst/>
            <a:gdLst/>
            <a:ahLst/>
            <a:cxnLst/>
            <a:rect l="l" t="t" r="r" b="b"/>
            <a:pathLst>
              <a:path w="539750" h="548640">
                <a:moveTo>
                  <a:pt x="539496" y="0"/>
                </a:moveTo>
                <a:lnTo>
                  <a:pt x="0" y="0"/>
                </a:lnTo>
                <a:lnTo>
                  <a:pt x="0" y="548639"/>
                </a:lnTo>
                <a:lnTo>
                  <a:pt x="539496" y="548639"/>
                </a:lnTo>
                <a:lnTo>
                  <a:pt x="539496" y="476630"/>
                </a:lnTo>
                <a:lnTo>
                  <a:pt x="117982" y="476630"/>
                </a:lnTo>
                <a:lnTo>
                  <a:pt x="117982" y="274319"/>
                </a:lnTo>
                <a:lnTo>
                  <a:pt x="67437" y="274319"/>
                </a:lnTo>
                <a:lnTo>
                  <a:pt x="269748" y="72008"/>
                </a:lnTo>
                <a:lnTo>
                  <a:pt x="539496" y="72008"/>
                </a:lnTo>
                <a:lnTo>
                  <a:pt x="539496" y="0"/>
                </a:lnTo>
                <a:close/>
              </a:path>
              <a:path w="539750" h="548640">
                <a:moveTo>
                  <a:pt x="539496" y="97294"/>
                </a:moveTo>
                <a:lnTo>
                  <a:pt x="396240" y="97294"/>
                </a:lnTo>
                <a:lnTo>
                  <a:pt x="396240" y="198450"/>
                </a:lnTo>
                <a:lnTo>
                  <a:pt x="472059" y="274319"/>
                </a:lnTo>
                <a:lnTo>
                  <a:pt x="421513" y="274319"/>
                </a:lnTo>
                <a:lnTo>
                  <a:pt x="421513" y="476630"/>
                </a:lnTo>
                <a:lnTo>
                  <a:pt x="539496" y="476630"/>
                </a:lnTo>
                <a:lnTo>
                  <a:pt x="539496" y="97294"/>
                </a:lnTo>
                <a:close/>
              </a:path>
              <a:path w="539750" h="548640">
                <a:moveTo>
                  <a:pt x="539496" y="72008"/>
                </a:moveTo>
                <a:lnTo>
                  <a:pt x="269748" y="72008"/>
                </a:lnTo>
                <a:lnTo>
                  <a:pt x="345567" y="147878"/>
                </a:lnTo>
                <a:lnTo>
                  <a:pt x="345567" y="97294"/>
                </a:lnTo>
                <a:lnTo>
                  <a:pt x="539496" y="97294"/>
                </a:lnTo>
                <a:lnTo>
                  <a:pt x="539496" y="72008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8722486" y="6406654"/>
            <a:ext cx="303530" cy="379730"/>
          </a:xfrm>
          <a:custGeom>
            <a:avLst/>
            <a:gdLst/>
            <a:ahLst/>
            <a:cxnLst/>
            <a:rect l="l" t="t" r="r" b="b"/>
            <a:pathLst>
              <a:path w="303529" h="379729">
                <a:moveTo>
                  <a:pt x="278257" y="0"/>
                </a:moveTo>
                <a:lnTo>
                  <a:pt x="227584" y="0"/>
                </a:lnTo>
                <a:lnTo>
                  <a:pt x="227584" y="50584"/>
                </a:lnTo>
                <a:lnTo>
                  <a:pt x="278257" y="101155"/>
                </a:lnTo>
                <a:lnTo>
                  <a:pt x="278257" y="0"/>
                </a:lnTo>
                <a:close/>
              </a:path>
              <a:path w="303529" h="379729">
                <a:moveTo>
                  <a:pt x="303530" y="177025"/>
                </a:moveTo>
                <a:lnTo>
                  <a:pt x="0" y="177025"/>
                </a:lnTo>
                <a:lnTo>
                  <a:pt x="0" y="379336"/>
                </a:lnTo>
                <a:lnTo>
                  <a:pt x="126492" y="379336"/>
                </a:lnTo>
                <a:lnTo>
                  <a:pt x="126492" y="278180"/>
                </a:lnTo>
                <a:lnTo>
                  <a:pt x="303530" y="278180"/>
                </a:lnTo>
                <a:lnTo>
                  <a:pt x="303530" y="177025"/>
                </a:lnTo>
                <a:close/>
              </a:path>
              <a:path w="303529" h="379729">
                <a:moveTo>
                  <a:pt x="303530" y="278180"/>
                </a:moveTo>
                <a:lnTo>
                  <a:pt x="177038" y="278180"/>
                </a:lnTo>
                <a:lnTo>
                  <a:pt x="177038" y="379336"/>
                </a:lnTo>
                <a:lnTo>
                  <a:pt x="303530" y="379336"/>
                </a:lnTo>
                <a:lnTo>
                  <a:pt x="303530" y="278180"/>
                </a:lnTo>
                <a:close/>
              </a:path>
            </a:pathLst>
          </a:custGeom>
          <a:solidFill>
            <a:srgbClr val="487C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8671941" y="6381369"/>
            <a:ext cx="405130" cy="405130"/>
          </a:xfrm>
          <a:custGeom>
            <a:avLst/>
            <a:gdLst/>
            <a:ahLst/>
            <a:cxnLst/>
            <a:rect l="l" t="t" r="r" b="b"/>
            <a:pathLst>
              <a:path w="405129" h="405129">
                <a:moveTo>
                  <a:pt x="202310" y="0"/>
                </a:moveTo>
                <a:lnTo>
                  <a:pt x="0" y="202310"/>
                </a:lnTo>
                <a:lnTo>
                  <a:pt x="404622" y="202310"/>
                </a:lnTo>
                <a:lnTo>
                  <a:pt x="202310" y="0"/>
                </a:lnTo>
                <a:close/>
              </a:path>
              <a:path w="405129" h="405129">
                <a:moveTo>
                  <a:pt x="227583" y="303466"/>
                </a:moveTo>
                <a:lnTo>
                  <a:pt x="177037" y="303466"/>
                </a:lnTo>
                <a:lnTo>
                  <a:pt x="177037" y="404621"/>
                </a:lnTo>
                <a:lnTo>
                  <a:pt x="227583" y="404621"/>
                </a:lnTo>
                <a:lnTo>
                  <a:pt x="227583" y="303466"/>
                </a:lnTo>
                <a:close/>
              </a:path>
            </a:pathLst>
          </a:custGeom>
          <a:solidFill>
            <a:srgbClr val="375D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604504" y="6309359"/>
            <a:ext cx="539750" cy="548640"/>
          </a:xfrm>
          <a:custGeom>
            <a:avLst/>
            <a:gdLst/>
            <a:ahLst/>
            <a:cxnLst/>
            <a:rect l="l" t="t" r="r" b="b"/>
            <a:pathLst>
              <a:path w="539750" h="548640">
                <a:moveTo>
                  <a:pt x="269748" y="72008"/>
                </a:moveTo>
                <a:lnTo>
                  <a:pt x="345567" y="147878"/>
                </a:lnTo>
                <a:lnTo>
                  <a:pt x="345567" y="97294"/>
                </a:lnTo>
                <a:lnTo>
                  <a:pt x="396240" y="97294"/>
                </a:lnTo>
                <a:lnTo>
                  <a:pt x="396240" y="198450"/>
                </a:lnTo>
                <a:lnTo>
                  <a:pt x="472059" y="274319"/>
                </a:lnTo>
                <a:lnTo>
                  <a:pt x="421513" y="274319"/>
                </a:lnTo>
                <a:lnTo>
                  <a:pt x="421513" y="476630"/>
                </a:lnTo>
                <a:lnTo>
                  <a:pt x="117982" y="476630"/>
                </a:lnTo>
                <a:lnTo>
                  <a:pt x="117982" y="274319"/>
                </a:lnTo>
                <a:lnTo>
                  <a:pt x="67437" y="274319"/>
                </a:lnTo>
                <a:lnTo>
                  <a:pt x="269748" y="72008"/>
                </a:lnTo>
                <a:close/>
              </a:path>
              <a:path w="539750" h="548640">
                <a:moveTo>
                  <a:pt x="345567" y="147878"/>
                </a:moveTo>
                <a:lnTo>
                  <a:pt x="396240" y="198450"/>
                </a:lnTo>
              </a:path>
              <a:path w="539750" h="548640">
                <a:moveTo>
                  <a:pt x="421513" y="274319"/>
                </a:moveTo>
                <a:lnTo>
                  <a:pt x="117982" y="274319"/>
                </a:lnTo>
              </a:path>
              <a:path w="539750" h="548640">
                <a:moveTo>
                  <a:pt x="244475" y="476630"/>
                </a:moveTo>
                <a:lnTo>
                  <a:pt x="244475" y="375475"/>
                </a:lnTo>
                <a:lnTo>
                  <a:pt x="295021" y="375475"/>
                </a:lnTo>
                <a:lnTo>
                  <a:pt x="295021" y="476630"/>
                </a:lnTo>
              </a:path>
              <a:path w="539750" h="548640">
                <a:moveTo>
                  <a:pt x="0" y="548639"/>
                </a:moveTo>
                <a:lnTo>
                  <a:pt x="539496" y="548639"/>
                </a:lnTo>
                <a:lnTo>
                  <a:pt x="539496" y="0"/>
                </a:lnTo>
                <a:lnTo>
                  <a:pt x="0" y="0"/>
                </a:lnTo>
                <a:lnTo>
                  <a:pt x="0" y="548639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15162" y="647827"/>
            <a:ext cx="7713675" cy="69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9000" y="1367790"/>
            <a:ext cx="8165998" cy="3867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image" Target="../media/image5.png"/><Relationship Id="rId3" Type="http://schemas.openxmlformats.org/officeDocument/2006/relationships/slide" Target="slide2.xml"/><Relationship Id="rId7" Type="http://schemas.openxmlformats.org/officeDocument/2006/relationships/slide" Target="slide24.xml"/><Relationship Id="rId12" Type="http://schemas.openxmlformats.org/officeDocument/2006/relationships/image" Target="../media/image4.png"/><Relationship Id="rId2" Type="http://schemas.openxmlformats.org/officeDocument/2006/relationships/slide" Target="slide4.xml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9.xml"/><Relationship Id="rId11" Type="http://schemas.openxmlformats.org/officeDocument/2006/relationships/image" Target="../media/image3.png"/><Relationship Id="rId5" Type="http://schemas.openxmlformats.org/officeDocument/2006/relationships/slide" Target="slide34.xml"/><Relationship Id="rId1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slide" Target="slide42.xml"/><Relationship Id="rId9" Type="http://schemas.openxmlformats.org/officeDocument/2006/relationships/slide" Target="slide18.xml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rbyshiresendlocaloffer.org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hyperlink" Target="mailto:info@horsleycofeprimary.school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7.xml"/><Relationship Id="rId3" Type="http://schemas.openxmlformats.org/officeDocument/2006/relationships/slide" Target="slide11.xml"/><Relationship Id="rId7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42.xml"/><Relationship Id="rId4" Type="http://schemas.openxmlformats.org/officeDocument/2006/relationships/slide" Target="slide10.xml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derbyshireautismservices.org/" TargetMode="External"/><Relationship Id="rId5" Type="http://schemas.openxmlformats.org/officeDocument/2006/relationships/hyperlink" Target="https://www.derbyshireiass.co.uk/" TargetMode="Externa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/guidance/equality-act-2010-guidanc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erbyshirehealthcareft.nhs.uk/services/childrens-services/camhs/camhs-homepage/" TargetMode="External"/><Relationship Id="rId13" Type="http://schemas.openxmlformats.org/officeDocument/2006/relationships/image" Target="../media/image32.png"/><Relationship Id="rId3" Type="http://schemas.openxmlformats.org/officeDocument/2006/relationships/image" Target="../media/image31.png"/><Relationship Id="rId7" Type="http://schemas.openxmlformats.org/officeDocument/2006/relationships/hyperlink" Target="http://derbyshirementalhealthservices.nhs.uk/services/childrens-services/camhs/camhs-homepage/" TargetMode="External"/><Relationship Id="rId12" Type="http://schemas.openxmlformats.org/officeDocument/2006/relationships/slide" Target="slide32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derbyshirehealthcareft.nhs.uk/services/childrens-services/childrens-paediatric-and-physiotherapy-therapy/" TargetMode="External"/><Relationship Id="rId11" Type="http://schemas.openxmlformats.org/officeDocument/2006/relationships/hyperlink" Target="http://www.dchs.nhs.uk/schoolnursing" TargetMode="External"/><Relationship Id="rId5" Type="http://schemas.openxmlformats.org/officeDocument/2006/relationships/hyperlink" Target="http://www.speech.derbys.nhs.uk/" TargetMode="External"/><Relationship Id="rId10" Type="http://schemas.openxmlformats.org/officeDocument/2006/relationships/hyperlink" Target="https://www.derbyshire.gov.uk/education/schools/attendance_behaviour_welfare/support/behaviour/default.asp" TargetMode="External"/><Relationship Id="rId4" Type="http://schemas.openxmlformats.org/officeDocument/2006/relationships/hyperlink" Target="http://localoffer.derbyshire.gov.uk/a_to_z_of_providers/profile/default.asp" TargetMode="External"/><Relationship Id="rId9" Type="http://schemas.openxmlformats.org/officeDocument/2006/relationships/hyperlink" Target="https://www.derbyshire.gov.uk/education/schools/special_educational_needs/support/sssen/default.asp" TargetMode="External"/><Relationship Id="rId1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derbyshirementalhealthservices.nhs.uk/services/childrens-services/camhs/camhs-homepage/" TargetMode="External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8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afamily.org.uk/advice-and-support/sen-national-advice-service/education-health-and-care-(ehc)-plans/" TargetMode="External"/><Relationship Id="rId5" Type="http://schemas.openxmlformats.org/officeDocument/2006/relationships/slide" Target="slide14.xml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image" Target="../media/image47.png"/><Relationship Id="rId18" Type="http://schemas.openxmlformats.org/officeDocument/2006/relationships/slide" Target="slide14.xml"/><Relationship Id="rId3" Type="http://schemas.openxmlformats.org/officeDocument/2006/relationships/image" Target="../media/image42.png"/><Relationship Id="rId7" Type="http://schemas.openxmlformats.org/officeDocument/2006/relationships/image" Target="../media/image44.png"/><Relationship Id="rId12" Type="http://schemas.openxmlformats.org/officeDocument/2006/relationships/slide" Target="slide19.xml"/><Relationship Id="rId17" Type="http://schemas.openxmlformats.org/officeDocument/2006/relationships/image" Target="../media/image49.png"/><Relationship Id="rId2" Type="http://schemas.openxmlformats.org/officeDocument/2006/relationships/image" Target="../media/image36.jpg"/><Relationship Id="rId16" Type="http://schemas.openxmlformats.org/officeDocument/2006/relationships/slide" Target="slide35.xml"/><Relationship Id="rId20" Type="http://schemas.openxmlformats.org/officeDocument/2006/relationships/slide" Target="slide23.xml"/><Relationship Id="rId1" Type="http://schemas.openxmlformats.org/officeDocument/2006/relationships/slideLayout" Target="../slideLayouts/slideLayout5.xml"/><Relationship Id="rId6" Type="http://schemas.openxmlformats.org/officeDocument/2006/relationships/slide" Target="slide16.xml"/><Relationship Id="rId11" Type="http://schemas.openxmlformats.org/officeDocument/2006/relationships/image" Target="../media/image46.png"/><Relationship Id="rId5" Type="http://schemas.openxmlformats.org/officeDocument/2006/relationships/image" Target="../media/image43.png"/><Relationship Id="rId15" Type="http://schemas.openxmlformats.org/officeDocument/2006/relationships/image" Target="../media/image48.png"/><Relationship Id="rId10" Type="http://schemas.openxmlformats.org/officeDocument/2006/relationships/slide" Target="slide17.xml"/><Relationship Id="rId19" Type="http://schemas.openxmlformats.org/officeDocument/2006/relationships/image" Target="../media/image50.png"/><Relationship Id="rId4" Type="http://schemas.openxmlformats.org/officeDocument/2006/relationships/slide" Target="slide9.xml"/><Relationship Id="rId9" Type="http://schemas.openxmlformats.org/officeDocument/2006/relationships/image" Target="../media/image45.png"/><Relationship Id="rId14" Type="http://schemas.openxmlformats.org/officeDocument/2006/relationships/slide" Target="slid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slide" Target="slide11.xml"/><Relationship Id="rId7" Type="http://schemas.openxmlformats.org/officeDocument/2006/relationships/slide" Target="slide21.xml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slide" Target="slide22.xml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5" Type="http://schemas.openxmlformats.org/officeDocument/2006/relationships/slide" Target="slide42.xml"/><Relationship Id="rId4" Type="http://schemas.openxmlformats.org/officeDocument/2006/relationships/image" Target="../media/image6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29.png"/><Relationship Id="rId3" Type="http://schemas.openxmlformats.org/officeDocument/2006/relationships/slide" Target="slide28.xml"/><Relationship Id="rId7" Type="http://schemas.openxmlformats.org/officeDocument/2006/relationships/slide" Target="slide36.xml"/><Relationship Id="rId12" Type="http://schemas.openxmlformats.org/officeDocument/2006/relationships/image" Target="../media/image73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0.png"/><Relationship Id="rId11" Type="http://schemas.openxmlformats.org/officeDocument/2006/relationships/slide" Target="slide25.xml"/><Relationship Id="rId5" Type="http://schemas.openxmlformats.org/officeDocument/2006/relationships/slide" Target="slide27.xml"/><Relationship Id="rId10" Type="http://schemas.openxmlformats.org/officeDocument/2006/relationships/image" Target="../media/image72.png"/><Relationship Id="rId4" Type="http://schemas.openxmlformats.org/officeDocument/2006/relationships/image" Target="../media/image69.png"/><Relationship Id="rId9" Type="http://schemas.openxmlformats.org/officeDocument/2006/relationships/slide" Target="slide26.xml"/><Relationship Id="rId14" Type="http://schemas.openxmlformats.org/officeDocument/2006/relationships/image" Target="../media/image7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89.jp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90.png"/><Relationship Id="rId4" Type="http://schemas.openxmlformats.org/officeDocument/2006/relationships/slide" Target="slide3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rbyshireiass.co.uk/" TargetMode="External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g"/><Relationship Id="rId5" Type="http://schemas.openxmlformats.org/officeDocument/2006/relationships/image" Target="../media/image92.png"/><Relationship Id="rId4" Type="http://schemas.openxmlformats.org/officeDocument/2006/relationships/hyperlink" Target="http://localoffer.derbyshire.gov.uk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erbyshirehealthcareft.nhs.uk/services/childrens-services/school-nurses/" TargetMode="External"/><Relationship Id="rId3" Type="http://schemas.openxmlformats.org/officeDocument/2006/relationships/hyperlink" Target="http://derbyshirementalhealthservices.nhs.uk/services/childrens-services/camhs/camhs-homepage/" TargetMode="External"/><Relationship Id="rId7" Type="http://schemas.openxmlformats.org/officeDocument/2006/relationships/hyperlink" Target="http://www.coventry.gov.uk/info/223/educational_psychology/675/eps_information_for_young_people_and_parents" TargetMode="External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oventrycypsp.org.uk/info/2/our_work/20/stay_safe/5" TargetMode="External"/><Relationship Id="rId11" Type="http://schemas.openxmlformats.org/officeDocument/2006/relationships/image" Target="../media/image36.jpg"/><Relationship Id="rId5" Type="http://schemas.openxmlformats.org/officeDocument/2006/relationships/hyperlink" Target="https://www.derbyshire.gov.uk/images/Final%20DNET%20copy%20-%20MAT%20Handbook%20V1.0%20April%202011_tcm44-162638.pdf" TargetMode="External"/><Relationship Id="rId10" Type="http://schemas.openxmlformats.org/officeDocument/2006/relationships/hyperlink" Target="http://www.speech.derbys.nhs.uk/" TargetMode="External"/><Relationship Id="rId4" Type="http://schemas.openxmlformats.org/officeDocument/2006/relationships/hyperlink" Target="http://www.covwarkpt.nhs.uk/camhs/Pages/default.aspx" TargetMode="External"/><Relationship Id="rId9" Type="http://schemas.openxmlformats.org/officeDocument/2006/relationships/hyperlink" Target="https://www.derbyshireiass.co.uk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hyperlink" Target="https://www.derbyshireiass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98.png"/><Relationship Id="rId4" Type="http://schemas.openxmlformats.org/officeDocument/2006/relationships/hyperlink" Target="http://www.coventry.gov.uk/parentpartnership" TargetMode="Externa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99.png"/><Relationship Id="rId7" Type="http://schemas.openxmlformats.org/officeDocument/2006/relationships/image" Target="../media/image103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2.png"/><Relationship Id="rId11" Type="http://schemas.openxmlformats.org/officeDocument/2006/relationships/image" Target="../media/image107.png"/><Relationship Id="rId5" Type="http://schemas.openxmlformats.org/officeDocument/2006/relationships/image" Target="../media/image101.png"/><Relationship Id="rId10" Type="http://schemas.openxmlformats.org/officeDocument/2006/relationships/image" Target="../media/image106.png"/><Relationship Id="rId4" Type="http://schemas.openxmlformats.org/officeDocument/2006/relationships/image" Target="../media/image100.png"/><Relationship Id="rId9" Type="http://schemas.openxmlformats.org/officeDocument/2006/relationships/image" Target="../media/image10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rbyshireiass.co.uk/" TargetMode="External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slide" Target="slide3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g"/><Relationship Id="rId4" Type="http://schemas.openxmlformats.org/officeDocument/2006/relationships/image" Target="../media/image12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png"/><Relationship Id="rId3" Type="http://schemas.openxmlformats.org/officeDocument/2006/relationships/image" Target="../media/image124.png"/><Relationship Id="rId7" Type="http://schemas.openxmlformats.org/officeDocument/2006/relationships/image" Target="../media/image128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png"/><Relationship Id="rId5" Type="http://schemas.openxmlformats.org/officeDocument/2006/relationships/image" Target="../media/image126.png"/><Relationship Id="rId4" Type="http://schemas.openxmlformats.org/officeDocument/2006/relationships/image" Target="../media/image12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115.png"/><Relationship Id="rId4" Type="http://schemas.openxmlformats.org/officeDocument/2006/relationships/image" Target="../media/image132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68115" y="206755"/>
            <a:ext cx="2423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SEND</a:t>
            </a:r>
            <a:r>
              <a:rPr sz="1800" b="1" u="sng" spc="-4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8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Information</a:t>
            </a:r>
            <a:r>
              <a:rPr sz="1800" b="1" u="sng" spc="-4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800" b="1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Report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24760" y="755650"/>
            <a:ext cx="430784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Our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Special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Educational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Needs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and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Disabilities </a:t>
            </a:r>
            <a:r>
              <a:rPr sz="1800" dirty="0">
                <a:latin typeface="Calibri"/>
                <a:cs typeface="Calibri"/>
              </a:rPr>
              <a:t>Information</a:t>
            </a:r>
            <a:r>
              <a:rPr sz="1800" spc="-1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Report.</a:t>
            </a:r>
            <a:endParaRPr sz="1800" dirty="0">
              <a:latin typeface="Calibri"/>
              <a:cs typeface="Calibri"/>
            </a:endParaRPr>
          </a:p>
          <a:p>
            <a:pPr marL="472440" marR="461645" algn="ctr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What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we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can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offer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children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at </a:t>
            </a:r>
            <a:r>
              <a:rPr lang="en-GB" spc="-25" dirty="0">
                <a:latin typeface="Calibri"/>
                <a:cs typeface="Calibri"/>
              </a:rPr>
              <a:t>Horsley C of E Primary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School.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019543" y="620268"/>
            <a:ext cx="1801495" cy="1468755"/>
          </a:xfrm>
          <a:custGeom>
            <a:avLst/>
            <a:gdLst/>
            <a:ahLst/>
            <a:cxnLst/>
            <a:rect l="l" t="t" r="r" b="b"/>
            <a:pathLst>
              <a:path w="1801495" h="1468755">
                <a:moveTo>
                  <a:pt x="1801367" y="0"/>
                </a:moveTo>
                <a:lnTo>
                  <a:pt x="0" y="0"/>
                </a:lnTo>
                <a:lnTo>
                  <a:pt x="0" y="647700"/>
                </a:lnTo>
                <a:lnTo>
                  <a:pt x="300227" y="647700"/>
                </a:lnTo>
                <a:lnTo>
                  <a:pt x="112775" y="1468501"/>
                </a:lnTo>
                <a:lnTo>
                  <a:pt x="750570" y="647700"/>
                </a:lnTo>
                <a:lnTo>
                  <a:pt x="1801367" y="647700"/>
                </a:lnTo>
                <a:lnTo>
                  <a:pt x="1801367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179831" y="2133600"/>
            <a:ext cx="7058025" cy="1873885"/>
            <a:chOff x="179831" y="2133600"/>
            <a:chExt cx="7058025" cy="1873885"/>
          </a:xfrm>
        </p:grpSpPr>
        <p:sp>
          <p:nvSpPr>
            <p:cNvPr id="6" name="object 6"/>
            <p:cNvSpPr/>
            <p:nvPr/>
          </p:nvSpPr>
          <p:spPr>
            <a:xfrm>
              <a:off x="1331976" y="2133600"/>
              <a:ext cx="1080770" cy="1784985"/>
            </a:xfrm>
            <a:custGeom>
              <a:avLst/>
              <a:gdLst/>
              <a:ahLst/>
              <a:cxnLst/>
              <a:rect l="l" t="t" r="r" b="b"/>
              <a:pathLst>
                <a:path w="1080770" h="1784985">
                  <a:moveTo>
                    <a:pt x="1080516" y="0"/>
                  </a:moveTo>
                  <a:lnTo>
                    <a:pt x="0" y="0"/>
                  </a:lnTo>
                  <a:lnTo>
                    <a:pt x="0" y="1511808"/>
                  </a:lnTo>
                  <a:lnTo>
                    <a:pt x="180086" y="1511808"/>
                  </a:lnTo>
                  <a:lnTo>
                    <a:pt x="61849" y="1784985"/>
                  </a:lnTo>
                  <a:lnTo>
                    <a:pt x="450215" y="1511808"/>
                  </a:lnTo>
                  <a:lnTo>
                    <a:pt x="1080516" y="1511808"/>
                  </a:lnTo>
                  <a:lnTo>
                    <a:pt x="1080516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42339" y="2389631"/>
              <a:ext cx="858519" cy="746760"/>
            </a:xfrm>
            <a:custGeom>
              <a:avLst/>
              <a:gdLst/>
              <a:ahLst/>
              <a:cxnLst/>
              <a:rect l="l" t="t" r="r" b="b"/>
              <a:pathLst>
                <a:path w="858519" h="746760">
                  <a:moveTo>
                    <a:pt x="661543" y="0"/>
                  </a:moveTo>
                  <a:lnTo>
                    <a:pt x="198107" y="0"/>
                  </a:lnTo>
                  <a:lnTo>
                    <a:pt x="198107" y="15240"/>
                  </a:lnTo>
                  <a:lnTo>
                    <a:pt x="661543" y="15240"/>
                  </a:lnTo>
                  <a:lnTo>
                    <a:pt x="661543" y="0"/>
                  </a:lnTo>
                  <a:close/>
                </a:path>
                <a:path w="858519" h="746760">
                  <a:moveTo>
                    <a:pt x="684276" y="731520"/>
                  </a:moveTo>
                  <a:lnTo>
                    <a:pt x="173736" y="731520"/>
                  </a:lnTo>
                  <a:lnTo>
                    <a:pt x="173736" y="746760"/>
                  </a:lnTo>
                  <a:lnTo>
                    <a:pt x="684276" y="746760"/>
                  </a:lnTo>
                  <a:lnTo>
                    <a:pt x="684276" y="731520"/>
                  </a:lnTo>
                  <a:close/>
                </a:path>
                <a:path w="858519" h="746760">
                  <a:moveTo>
                    <a:pt x="854964" y="243840"/>
                  </a:moveTo>
                  <a:lnTo>
                    <a:pt x="4572" y="243840"/>
                  </a:lnTo>
                  <a:lnTo>
                    <a:pt x="4572" y="259080"/>
                  </a:lnTo>
                  <a:lnTo>
                    <a:pt x="854964" y="259080"/>
                  </a:lnTo>
                  <a:lnTo>
                    <a:pt x="854964" y="243840"/>
                  </a:lnTo>
                  <a:close/>
                </a:path>
                <a:path w="858519" h="746760">
                  <a:moveTo>
                    <a:pt x="858012" y="487680"/>
                  </a:moveTo>
                  <a:lnTo>
                    <a:pt x="0" y="487680"/>
                  </a:lnTo>
                  <a:lnTo>
                    <a:pt x="0" y="502920"/>
                  </a:lnTo>
                  <a:lnTo>
                    <a:pt x="858012" y="502920"/>
                  </a:lnTo>
                  <a:lnTo>
                    <a:pt x="858012" y="48768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468245" y="2133600"/>
              <a:ext cx="1097915" cy="1734185"/>
            </a:xfrm>
            <a:custGeom>
              <a:avLst/>
              <a:gdLst/>
              <a:ahLst/>
              <a:cxnLst/>
              <a:rect l="l" t="t" r="r" b="b"/>
              <a:pathLst>
                <a:path w="1097914" h="1734185">
                  <a:moveTo>
                    <a:pt x="1097915" y="0"/>
                  </a:moveTo>
                  <a:lnTo>
                    <a:pt x="15875" y="0"/>
                  </a:lnTo>
                  <a:lnTo>
                    <a:pt x="15875" y="1511808"/>
                  </a:lnTo>
                  <a:lnTo>
                    <a:pt x="196215" y="1511808"/>
                  </a:lnTo>
                  <a:lnTo>
                    <a:pt x="0" y="1734058"/>
                  </a:lnTo>
                  <a:lnTo>
                    <a:pt x="466725" y="1511808"/>
                  </a:lnTo>
                  <a:lnTo>
                    <a:pt x="1097915" y="1511808"/>
                  </a:lnTo>
                  <a:lnTo>
                    <a:pt x="1097915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594864" y="2418587"/>
              <a:ext cx="859790" cy="291465"/>
            </a:xfrm>
            <a:custGeom>
              <a:avLst/>
              <a:gdLst/>
              <a:ahLst/>
              <a:cxnLst/>
              <a:rect l="l" t="t" r="r" b="b"/>
              <a:pathLst>
                <a:path w="859789" h="291464">
                  <a:moveTo>
                    <a:pt x="804799" y="274320"/>
                  </a:moveTo>
                  <a:lnTo>
                    <a:pt x="54864" y="274320"/>
                  </a:lnTo>
                  <a:lnTo>
                    <a:pt x="54864" y="291084"/>
                  </a:lnTo>
                  <a:lnTo>
                    <a:pt x="804799" y="291084"/>
                  </a:lnTo>
                  <a:lnTo>
                    <a:pt x="804799" y="274320"/>
                  </a:lnTo>
                  <a:close/>
                </a:path>
                <a:path w="859789" h="291464">
                  <a:moveTo>
                    <a:pt x="859536" y="0"/>
                  </a:moveTo>
                  <a:lnTo>
                    <a:pt x="0" y="0"/>
                  </a:lnTo>
                  <a:lnTo>
                    <a:pt x="0" y="16764"/>
                  </a:lnTo>
                  <a:lnTo>
                    <a:pt x="859536" y="16764"/>
                  </a:lnTo>
                  <a:lnTo>
                    <a:pt x="859536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842636" y="2133600"/>
              <a:ext cx="1171575" cy="1805939"/>
            </a:xfrm>
            <a:custGeom>
              <a:avLst/>
              <a:gdLst/>
              <a:ahLst/>
              <a:cxnLst/>
              <a:rect l="l" t="t" r="r" b="b"/>
              <a:pathLst>
                <a:path w="1171575" h="1805939">
                  <a:moveTo>
                    <a:pt x="1171066" y="0"/>
                  </a:moveTo>
                  <a:lnTo>
                    <a:pt x="89026" y="0"/>
                  </a:lnTo>
                  <a:lnTo>
                    <a:pt x="89026" y="1511808"/>
                  </a:lnTo>
                  <a:lnTo>
                    <a:pt x="269366" y="1511808"/>
                  </a:lnTo>
                  <a:lnTo>
                    <a:pt x="0" y="1805558"/>
                  </a:lnTo>
                  <a:lnTo>
                    <a:pt x="539876" y="1511808"/>
                  </a:lnTo>
                  <a:lnTo>
                    <a:pt x="1171066" y="1511808"/>
                  </a:lnTo>
                  <a:lnTo>
                    <a:pt x="1171066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149469" y="2418587"/>
              <a:ext cx="645160" cy="565785"/>
            </a:xfrm>
            <a:custGeom>
              <a:avLst/>
              <a:gdLst/>
              <a:ahLst/>
              <a:cxnLst/>
              <a:rect l="l" t="t" r="r" b="b"/>
              <a:pathLst>
                <a:path w="645160" h="565785">
                  <a:moveTo>
                    <a:pt x="565404" y="548640"/>
                  </a:moveTo>
                  <a:lnTo>
                    <a:pt x="79248" y="548640"/>
                  </a:lnTo>
                  <a:lnTo>
                    <a:pt x="79248" y="565404"/>
                  </a:lnTo>
                  <a:lnTo>
                    <a:pt x="565404" y="565404"/>
                  </a:lnTo>
                  <a:lnTo>
                    <a:pt x="565404" y="548640"/>
                  </a:lnTo>
                  <a:close/>
                </a:path>
                <a:path w="645160" h="565785">
                  <a:moveTo>
                    <a:pt x="635508" y="274320"/>
                  </a:moveTo>
                  <a:lnTo>
                    <a:pt x="10668" y="274320"/>
                  </a:lnTo>
                  <a:lnTo>
                    <a:pt x="10668" y="291084"/>
                  </a:lnTo>
                  <a:lnTo>
                    <a:pt x="635508" y="291084"/>
                  </a:lnTo>
                  <a:lnTo>
                    <a:pt x="635508" y="274320"/>
                  </a:lnTo>
                  <a:close/>
                </a:path>
                <a:path w="645160" h="565785">
                  <a:moveTo>
                    <a:pt x="644652" y="0"/>
                  </a:moveTo>
                  <a:lnTo>
                    <a:pt x="0" y="0"/>
                  </a:lnTo>
                  <a:lnTo>
                    <a:pt x="0" y="16764"/>
                  </a:lnTo>
                  <a:lnTo>
                    <a:pt x="644652" y="16764"/>
                  </a:lnTo>
                  <a:lnTo>
                    <a:pt x="644652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141085" y="2133600"/>
              <a:ext cx="1096645" cy="1734185"/>
            </a:xfrm>
            <a:custGeom>
              <a:avLst/>
              <a:gdLst/>
              <a:ahLst/>
              <a:cxnLst/>
              <a:rect l="l" t="t" r="r" b="b"/>
              <a:pathLst>
                <a:path w="1096645" h="1734185">
                  <a:moveTo>
                    <a:pt x="1096390" y="0"/>
                  </a:moveTo>
                  <a:lnTo>
                    <a:pt x="15875" y="0"/>
                  </a:lnTo>
                  <a:lnTo>
                    <a:pt x="15875" y="1511808"/>
                  </a:lnTo>
                  <a:lnTo>
                    <a:pt x="195961" y="1511808"/>
                  </a:lnTo>
                  <a:lnTo>
                    <a:pt x="0" y="1734058"/>
                  </a:lnTo>
                  <a:lnTo>
                    <a:pt x="466089" y="1511808"/>
                  </a:lnTo>
                  <a:lnTo>
                    <a:pt x="1096390" y="1511808"/>
                  </a:lnTo>
                  <a:lnTo>
                    <a:pt x="1096390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233287" y="2418587"/>
              <a:ext cx="927100" cy="565785"/>
            </a:xfrm>
            <a:custGeom>
              <a:avLst/>
              <a:gdLst/>
              <a:ahLst/>
              <a:cxnLst/>
              <a:rect l="l" t="t" r="r" b="b"/>
              <a:pathLst>
                <a:path w="927100" h="565785">
                  <a:moveTo>
                    <a:pt x="911352" y="274320"/>
                  </a:moveTo>
                  <a:lnTo>
                    <a:pt x="15240" y="274320"/>
                  </a:lnTo>
                  <a:lnTo>
                    <a:pt x="15240" y="291084"/>
                  </a:lnTo>
                  <a:lnTo>
                    <a:pt x="911352" y="291084"/>
                  </a:lnTo>
                  <a:lnTo>
                    <a:pt x="911352" y="274320"/>
                  </a:lnTo>
                  <a:close/>
                </a:path>
                <a:path w="927100" h="565785">
                  <a:moveTo>
                    <a:pt x="920496" y="548640"/>
                  </a:moveTo>
                  <a:lnTo>
                    <a:pt x="6096" y="548640"/>
                  </a:lnTo>
                  <a:lnTo>
                    <a:pt x="6096" y="565404"/>
                  </a:lnTo>
                  <a:lnTo>
                    <a:pt x="920496" y="565404"/>
                  </a:lnTo>
                  <a:lnTo>
                    <a:pt x="920496" y="548640"/>
                  </a:lnTo>
                  <a:close/>
                </a:path>
                <a:path w="927100" h="565785">
                  <a:moveTo>
                    <a:pt x="926592" y="0"/>
                  </a:moveTo>
                  <a:lnTo>
                    <a:pt x="0" y="0"/>
                  </a:lnTo>
                  <a:lnTo>
                    <a:pt x="0" y="16764"/>
                  </a:lnTo>
                  <a:lnTo>
                    <a:pt x="926592" y="16764"/>
                  </a:lnTo>
                  <a:lnTo>
                    <a:pt x="926592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9831" y="2133600"/>
              <a:ext cx="1080770" cy="1873885"/>
            </a:xfrm>
            <a:custGeom>
              <a:avLst/>
              <a:gdLst/>
              <a:ahLst/>
              <a:cxnLst/>
              <a:rect l="l" t="t" r="r" b="b"/>
              <a:pathLst>
                <a:path w="1080770" h="1873885">
                  <a:moveTo>
                    <a:pt x="1080516" y="0"/>
                  </a:moveTo>
                  <a:lnTo>
                    <a:pt x="0" y="0"/>
                  </a:lnTo>
                  <a:lnTo>
                    <a:pt x="0" y="1511808"/>
                  </a:lnTo>
                  <a:lnTo>
                    <a:pt x="180086" y="1511808"/>
                  </a:lnTo>
                  <a:lnTo>
                    <a:pt x="84086" y="1873885"/>
                  </a:lnTo>
                  <a:lnTo>
                    <a:pt x="450215" y="1511808"/>
                  </a:lnTo>
                  <a:lnTo>
                    <a:pt x="1080516" y="1511808"/>
                  </a:lnTo>
                  <a:lnTo>
                    <a:pt x="1080516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7080631" y="637159"/>
            <a:ext cx="167893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 action="ppaction://hlinksldjump"/>
              </a:rPr>
              <a:t>Meet</a:t>
            </a:r>
            <a:r>
              <a:rPr sz="2400" u="sng" spc="-4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 action="ppaction://hlinksldjump"/>
              </a:rPr>
              <a:t> </a:t>
            </a:r>
            <a:r>
              <a:rPr sz="2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 action="ppaction://hlinksldjump"/>
              </a:rPr>
              <a:t>the</a:t>
            </a:r>
            <a:r>
              <a:rPr sz="24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 action="ppaction://hlinksldjump"/>
              </a:rPr>
              <a:t> </a:t>
            </a:r>
            <a:r>
              <a:rPr sz="24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 action="ppaction://hlinksldjump"/>
              </a:rPr>
              <a:t>Team</a:t>
            </a:r>
            <a:endParaRPr sz="2400" dirty="0"/>
          </a:p>
        </p:txBody>
      </p:sp>
      <p:grpSp>
        <p:nvGrpSpPr>
          <p:cNvPr id="16" name="object 16"/>
          <p:cNvGrpSpPr/>
          <p:nvPr/>
        </p:nvGrpSpPr>
        <p:grpSpPr>
          <a:xfrm>
            <a:off x="3707891" y="2133600"/>
            <a:ext cx="1082040" cy="1663064"/>
            <a:chOff x="3707891" y="2133600"/>
            <a:chExt cx="1082040" cy="1663064"/>
          </a:xfrm>
        </p:grpSpPr>
        <p:sp>
          <p:nvSpPr>
            <p:cNvPr id="17" name="object 17"/>
            <p:cNvSpPr/>
            <p:nvPr/>
          </p:nvSpPr>
          <p:spPr>
            <a:xfrm>
              <a:off x="3707891" y="2133600"/>
              <a:ext cx="1082040" cy="1663064"/>
            </a:xfrm>
            <a:custGeom>
              <a:avLst/>
              <a:gdLst/>
              <a:ahLst/>
              <a:cxnLst/>
              <a:rect l="l" t="t" r="r" b="b"/>
              <a:pathLst>
                <a:path w="1082039" h="1663064">
                  <a:moveTo>
                    <a:pt x="1082040" y="0"/>
                  </a:moveTo>
                  <a:lnTo>
                    <a:pt x="0" y="0"/>
                  </a:lnTo>
                  <a:lnTo>
                    <a:pt x="0" y="1511808"/>
                  </a:lnTo>
                  <a:lnTo>
                    <a:pt x="180340" y="1511808"/>
                  </a:lnTo>
                  <a:lnTo>
                    <a:pt x="12700" y="1662683"/>
                  </a:lnTo>
                  <a:lnTo>
                    <a:pt x="450850" y="1511808"/>
                  </a:lnTo>
                  <a:lnTo>
                    <a:pt x="1082040" y="1511808"/>
                  </a:lnTo>
                  <a:lnTo>
                    <a:pt x="1082040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770122" y="2418587"/>
              <a:ext cx="955675" cy="565785"/>
            </a:xfrm>
            <a:custGeom>
              <a:avLst/>
              <a:gdLst/>
              <a:ahLst/>
              <a:cxnLst/>
              <a:rect l="l" t="t" r="r" b="b"/>
              <a:pathLst>
                <a:path w="955675" h="565785">
                  <a:moveTo>
                    <a:pt x="644652" y="274320"/>
                  </a:moveTo>
                  <a:lnTo>
                    <a:pt x="312420" y="274320"/>
                  </a:lnTo>
                  <a:lnTo>
                    <a:pt x="312420" y="291084"/>
                  </a:lnTo>
                  <a:lnTo>
                    <a:pt x="644652" y="291084"/>
                  </a:lnTo>
                  <a:lnTo>
                    <a:pt x="644652" y="274320"/>
                  </a:lnTo>
                  <a:close/>
                </a:path>
                <a:path w="955675" h="565785">
                  <a:moveTo>
                    <a:pt x="800100" y="548640"/>
                  </a:moveTo>
                  <a:lnTo>
                    <a:pt x="155448" y="548640"/>
                  </a:lnTo>
                  <a:lnTo>
                    <a:pt x="155448" y="565404"/>
                  </a:lnTo>
                  <a:lnTo>
                    <a:pt x="800100" y="565404"/>
                  </a:lnTo>
                  <a:lnTo>
                    <a:pt x="800100" y="548640"/>
                  </a:lnTo>
                  <a:close/>
                </a:path>
                <a:path w="955675" h="565785">
                  <a:moveTo>
                    <a:pt x="955548" y="0"/>
                  </a:moveTo>
                  <a:lnTo>
                    <a:pt x="0" y="0"/>
                  </a:lnTo>
                  <a:lnTo>
                    <a:pt x="0" y="16764"/>
                  </a:lnTo>
                  <a:lnTo>
                    <a:pt x="955548" y="16764"/>
                  </a:lnTo>
                  <a:lnTo>
                    <a:pt x="955548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707891" y="2133600"/>
              <a:ext cx="1082040" cy="1663064"/>
            </a:xfrm>
            <a:custGeom>
              <a:avLst/>
              <a:gdLst/>
              <a:ahLst/>
              <a:cxnLst/>
              <a:rect l="l" t="t" r="r" b="b"/>
              <a:pathLst>
                <a:path w="1082039" h="1663064">
                  <a:moveTo>
                    <a:pt x="1082040" y="0"/>
                  </a:moveTo>
                  <a:lnTo>
                    <a:pt x="0" y="0"/>
                  </a:lnTo>
                  <a:lnTo>
                    <a:pt x="0" y="1511808"/>
                  </a:lnTo>
                  <a:lnTo>
                    <a:pt x="180340" y="1511808"/>
                  </a:lnTo>
                  <a:lnTo>
                    <a:pt x="12700" y="1662683"/>
                  </a:lnTo>
                  <a:lnTo>
                    <a:pt x="450850" y="1511808"/>
                  </a:lnTo>
                  <a:lnTo>
                    <a:pt x="1082040" y="1511808"/>
                  </a:lnTo>
                  <a:lnTo>
                    <a:pt x="1082040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770122" y="2418587"/>
              <a:ext cx="955675" cy="565785"/>
            </a:xfrm>
            <a:custGeom>
              <a:avLst/>
              <a:gdLst/>
              <a:ahLst/>
              <a:cxnLst/>
              <a:rect l="l" t="t" r="r" b="b"/>
              <a:pathLst>
                <a:path w="955675" h="565785">
                  <a:moveTo>
                    <a:pt x="644652" y="274320"/>
                  </a:moveTo>
                  <a:lnTo>
                    <a:pt x="312420" y="274320"/>
                  </a:lnTo>
                  <a:lnTo>
                    <a:pt x="312420" y="291084"/>
                  </a:lnTo>
                  <a:lnTo>
                    <a:pt x="644652" y="291084"/>
                  </a:lnTo>
                  <a:lnTo>
                    <a:pt x="644652" y="274320"/>
                  </a:lnTo>
                  <a:close/>
                </a:path>
                <a:path w="955675" h="565785">
                  <a:moveTo>
                    <a:pt x="800100" y="548640"/>
                  </a:moveTo>
                  <a:lnTo>
                    <a:pt x="155448" y="548640"/>
                  </a:lnTo>
                  <a:lnTo>
                    <a:pt x="155448" y="565404"/>
                  </a:lnTo>
                  <a:lnTo>
                    <a:pt x="800100" y="565404"/>
                  </a:lnTo>
                  <a:lnTo>
                    <a:pt x="800100" y="548640"/>
                  </a:lnTo>
                  <a:close/>
                </a:path>
                <a:path w="955675" h="565785">
                  <a:moveTo>
                    <a:pt x="955548" y="0"/>
                  </a:moveTo>
                  <a:lnTo>
                    <a:pt x="0" y="0"/>
                  </a:lnTo>
                  <a:lnTo>
                    <a:pt x="0" y="16764"/>
                  </a:lnTo>
                  <a:lnTo>
                    <a:pt x="955548" y="16764"/>
                  </a:lnTo>
                  <a:lnTo>
                    <a:pt x="955548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707891" y="2133600"/>
              <a:ext cx="1082040" cy="1663064"/>
            </a:xfrm>
            <a:custGeom>
              <a:avLst/>
              <a:gdLst/>
              <a:ahLst/>
              <a:cxnLst/>
              <a:rect l="l" t="t" r="r" b="b"/>
              <a:pathLst>
                <a:path w="1082039" h="1663064">
                  <a:moveTo>
                    <a:pt x="1082040" y="0"/>
                  </a:moveTo>
                  <a:lnTo>
                    <a:pt x="0" y="0"/>
                  </a:lnTo>
                  <a:lnTo>
                    <a:pt x="0" y="1511808"/>
                  </a:lnTo>
                  <a:lnTo>
                    <a:pt x="180340" y="1511808"/>
                  </a:lnTo>
                  <a:lnTo>
                    <a:pt x="12700" y="1662683"/>
                  </a:lnTo>
                  <a:lnTo>
                    <a:pt x="450850" y="1511808"/>
                  </a:lnTo>
                  <a:lnTo>
                    <a:pt x="1082040" y="1511808"/>
                  </a:lnTo>
                  <a:lnTo>
                    <a:pt x="1082040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770122" y="2418587"/>
              <a:ext cx="955675" cy="565785"/>
            </a:xfrm>
            <a:custGeom>
              <a:avLst/>
              <a:gdLst/>
              <a:ahLst/>
              <a:cxnLst/>
              <a:rect l="l" t="t" r="r" b="b"/>
              <a:pathLst>
                <a:path w="955675" h="565785">
                  <a:moveTo>
                    <a:pt x="644652" y="274320"/>
                  </a:moveTo>
                  <a:lnTo>
                    <a:pt x="312420" y="274320"/>
                  </a:lnTo>
                  <a:lnTo>
                    <a:pt x="312420" y="291084"/>
                  </a:lnTo>
                  <a:lnTo>
                    <a:pt x="644652" y="291084"/>
                  </a:lnTo>
                  <a:lnTo>
                    <a:pt x="644652" y="274320"/>
                  </a:lnTo>
                  <a:close/>
                </a:path>
                <a:path w="955675" h="565785">
                  <a:moveTo>
                    <a:pt x="800100" y="548640"/>
                  </a:moveTo>
                  <a:lnTo>
                    <a:pt x="155448" y="548640"/>
                  </a:lnTo>
                  <a:lnTo>
                    <a:pt x="155448" y="565404"/>
                  </a:lnTo>
                  <a:lnTo>
                    <a:pt x="800100" y="565404"/>
                  </a:lnTo>
                  <a:lnTo>
                    <a:pt x="800100" y="548640"/>
                  </a:lnTo>
                  <a:close/>
                </a:path>
                <a:path w="955675" h="565785">
                  <a:moveTo>
                    <a:pt x="955548" y="0"/>
                  </a:moveTo>
                  <a:lnTo>
                    <a:pt x="0" y="0"/>
                  </a:lnTo>
                  <a:lnTo>
                    <a:pt x="0" y="16764"/>
                  </a:lnTo>
                  <a:lnTo>
                    <a:pt x="955548" y="16764"/>
                  </a:lnTo>
                  <a:lnTo>
                    <a:pt x="955548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707891" y="2133600"/>
              <a:ext cx="1082040" cy="1663064"/>
            </a:xfrm>
            <a:custGeom>
              <a:avLst/>
              <a:gdLst/>
              <a:ahLst/>
              <a:cxnLst/>
              <a:rect l="l" t="t" r="r" b="b"/>
              <a:pathLst>
                <a:path w="1082039" h="1663064">
                  <a:moveTo>
                    <a:pt x="1082040" y="0"/>
                  </a:moveTo>
                  <a:lnTo>
                    <a:pt x="0" y="0"/>
                  </a:lnTo>
                  <a:lnTo>
                    <a:pt x="0" y="1511808"/>
                  </a:lnTo>
                  <a:lnTo>
                    <a:pt x="180340" y="1511808"/>
                  </a:lnTo>
                  <a:lnTo>
                    <a:pt x="12700" y="1662683"/>
                  </a:lnTo>
                  <a:lnTo>
                    <a:pt x="450850" y="1511808"/>
                  </a:lnTo>
                  <a:lnTo>
                    <a:pt x="1082040" y="1511808"/>
                  </a:lnTo>
                  <a:lnTo>
                    <a:pt x="108204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90880" y="2153538"/>
            <a:ext cx="85725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6850" marR="5080" indent="-184785">
              <a:lnSpc>
                <a:spcPct val="100000"/>
              </a:lnSpc>
              <a:spcBef>
                <a:spcPts val="95"/>
              </a:spcBef>
            </a:pPr>
            <a:r>
              <a:rPr sz="16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What</a:t>
            </a:r>
            <a:r>
              <a:rPr sz="16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6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is</a:t>
            </a:r>
            <a:r>
              <a:rPr sz="16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6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the</a:t>
            </a:r>
            <a:r>
              <a:rPr sz="16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6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SEND</a:t>
            </a:r>
            <a:endParaRPr sz="1600">
              <a:latin typeface="Arial Narrow"/>
              <a:cs typeface="Arial Narrow"/>
            </a:endParaRPr>
          </a:p>
          <a:p>
            <a:pPr marL="172085" marR="5080" indent="-160020">
              <a:lnSpc>
                <a:spcPct val="100000"/>
              </a:lnSpc>
            </a:pPr>
            <a:r>
              <a:rPr sz="16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Information</a:t>
            </a:r>
            <a:r>
              <a:rPr sz="16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6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Report</a:t>
            </a:r>
            <a:r>
              <a:rPr sz="16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6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about?</a:t>
            </a:r>
            <a:endParaRPr sz="1600">
              <a:latin typeface="Arial Narrow"/>
              <a:cs typeface="Arial Narrow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24611" y="1341119"/>
            <a:ext cx="2086610" cy="347980"/>
          </a:xfrm>
          <a:prstGeom prst="rect">
            <a:avLst/>
          </a:prstGeom>
          <a:solidFill>
            <a:srgbClr val="00AFEF"/>
          </a:solidFill>
        </p:spPr>
        <p:txBody>
          <a:bodyPr vert="horz" wrap="square" lIns="0" tIns="32384" rIns="0" bIns="0" rtlCol="0">
            <a:spAutoFit/>
          </a:bodyPr>
          <a:lstStyle/>
          <a:p>
            <a:pPr marL="577215">
              <a:lnSpc>
                <a:spcPct val="100000"/>
              </a:lnSpc>
              <a:spcBef>
                <a:spcPts val="254"/>
              </a:spcBef>
            </a:pP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Contact</a:t>
            </a:r>
            <a:r>
              <a:rPr sz="1800" u="sng" spc="-6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Arial Narrow"/>
                <a:cs typeface="Arial Narrow"/>
              </a:rPr>
              <a:t> </a:t>
            </a:r>
            <a:r>
              <a:rPr sz="1800" u="sng" spc="-2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Arial Narrow"/>
                <a:cs typeface="Arial Narrow"/>
              </a:rPr>
              <a:t>Us</a:t>
            </a:r>
            <a:endParaRPr sz="1800" dirty="0">
              <a:latin typeface="Arial Narrow"/>
              <a:cs typeface="Arial Narrow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1331975" y="2133600"/>
            <a:ext cx="5905500" cy="1805939"/>
            <a:chOff x="1331975" y="2133600"/>
            <a:chExt cx="5905500" cy="1805939"/>
          </a:xfrm>
        </p:grpSpPr>
        <p:sp>
          <p:nvSpPr>
            <p:cNvPr id="27" name="object 27"/>
            <p:cNvSpPr/>
            <p:nvPr/>
          </p:nvSpPr>
          <p:spPr>
            <a:xfrm>
              <a:off x="1331975" y="2133600"/>
              <a:ext cx="1080770" cy="1784985"/>
            </a:xfrm>
            <a:custGeom>
              <a:avLst/>
              <a:gdLst/>
              <a:ahLst/>
              <a:cxnLst/>
              <a:rect l="l" t="t" r="r" b="b"/>
              <a:pathLst>
                <a:path w="1080770" h="1784985">
                  <a:moveTo>
                    <a:pt x="1080516" y="0"/>
                  </a:moveTo>
                  <a:lnTo>
                    <a:pt x="0" y="0"/>
                  </a:lnTo>
                  <a:lnTo>
                    <a:pt x="0" y="1511808"/>
                  </a:lnTo>
                  <a:lnTo>
                    <a:pt x="180086" y="1511808"/>
                  </a:lnTo>
                  <a:lnTo>
                    <a:pt x="61849" y="1784985"/>
                  </a:lnTo>
                  <a:lnTo>
                    <a:pt x="450215" y="1511808"/>
                  </a:lnTo>
                  <a:lnTo>
                    <a:pt x="1080516" y="1511808"/>
                  </a:lnTo>
                  <a:lnTo>
                    <a:pt x="1080516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442339" y="2389631"/>
              <a:ext cx="858519" cy="746760"/>
            </a:xfrm>
            <a:custGeom>
              <a:avLst/>
              <a:gdLst/>
              <a:ahLst/>
              <a:cxnLst/>
              <a:rect l="l" t="t" r="r" b="b"/>
              <a:pathLst>
                <a:path w="858519" h="746760">
                  <a:moveTo>
                    <a:pt x="661543" y="0"/>
                  </a:moveTo>
                  <a:lnTo>
                    <a:pt x="198107" y="0"/>
                  </a:lnTo>
                  <a:lnTo>
                    <a:pt x="198107" y="15240"/>
                  </a:lnTo>
                  <a:lnTo>
                    <a:pt x="661543" y="15240"/>
                  </a:lnTo>
                  <a:lnTo>
                    <a:pt x="661543" y="0"/>
                  </a:lnTo>
                  <a:close/>
                </a:path>
                <a:path w="858519" h="746760">
                  <a:moveTo>
                    <a:pt x="684276" y="731520"/>
                  </a:moveTo>
                  <a:lnTo>
                    <a:pt x="173736" y="731520"/>
                  </a:lnTo>
                  <a:lnTo>
                    <a:pt x="173736" y="746760"/>
                  </a:lnTo>
                  <a:lnTo>
                    <a:pt x="684276" y="746760"/>
                  </a:lnTo>
                  <a:lnTo>
                    <a:pt x="684276" y="731520"/>
                  </a:lnTo>
                  <a:close/>
                </a:path>
                <a:path w="858519" h="746760">
                  <a:moveTo>
                    <a:pt x="854964" y="243840"/>
                  </a:moveTo>
                  <a:lnTo>
                    <a:pt x="4572" y="243840"/>
                  </a:lnTo>
                  <a:lnTo>
                    <a:pt x="4572" y="259080"/>
                  </a:lnTo>
                  <a:lnTo>
                    <a:pt x="854964" y="259080"/>
                  </a:lnTo>
                  <a:lnTo>
                    <a:pt x="854964" y="243840"/>
                  </a:lnTo>
                  <a:close/>
                </a:path>
                <a:path w="858519" h="746760">
                  <a:moveTo>
                    <a:pt x="858012" y="487680"/>
                  </a:moveTo>
                  <a:lnTo>
                    <a:pt x="0" y="487680"/>
                  </a:lnTo>
                  <a:lnTo>
                    <a:pt x="0" y="502920"/>
                  </a:lnTo>
                  <a:lnTo>
                    <a:pt x="858012" y="502920"/>
                  </a:lnTo>
                  <a:lnTo>
                    <a:pt x="858012" y="48768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2468244" y="2133600"/>
              <a:ext cx="1097915" cy="1734185"/>
            </a:xfrm>
            <a:custGeom>
              <a:avLst/>
              <a:gdLst/>
              <a:ahLst/>
              <a:cxnLst/>
              <a:rect l="l" t="t" r="r" b="b"/>
              <a:pathLst>
                <a:path w="1097914" h="1734185">
                  <a:moveTo>
                    <a:pt x="1097915" y="0"/>
                  </a:moveTo>
                  <a:lnTo>
                    <a:pt x="15875" y="0"/>
                  </a:lnTo>
                  <a:lnTo>
                    <a:pt x="15875" y="1511808"/>
                  </a:lnTo>
                  <a:lnTo>
                    <a:pt x="196215" y="1511808"/>
                  </a:lnTo>
                  <a:lnTo>
                    <a:pt x="0" y="1734058"/>
                  </a:lnTo>
                  <a:lnTo>
                    <a:pt x="466725" y="1511808"/>
                  </a:lnTo>
                  <a:lnTo>
                    <a:pt x="1097915" y="1511808"/>
                  </a:lnTo>
                  <a:lnTo>
                    <a:pt x="1097915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594864" y="2418587"/>
              <a:ext cx="859790" cy="291465"/>
            </a:xfrm>
            <a:custGeom>
              <a:avLst/>
              <a:gdLst/>
              <a:ahLst/>
              <a:cxnLst/>
              <a:rect l="l" t="t" r="r" b="b"/>
              <a:pathLst>
                <a:path w="859789" h="291464">
                  <a:moveTo>
                    <a:pt x="804799" y="274320"/>
                  </a:moveTo>
                  <a:lnTo>
                    <a:pt x="54864" y="274320"/>
                  </a:lnTo>
                  <a:lnTo>
                    <a:pt x="54864" y="291084"/>
                  </a:lnTo>
                  <a:lnTo>
                    <a:pt x="804799" y="291084"/>
                  </a:lnTo>
                  <a:lnTo>
                    <a:pt x="804799" y="274320"/>
                  </a:lnTo>
                  <a:close/>
                </a:path>
                <a:path w="859789" h="291464">
                  <a:moveTo>
                    <a:pt x="859536" y="0"/>
                  </a:moveTo>
                  <a:lnTo>
                    <a:pt x="0" y="0"/>
                  </a:lnTo>
                  <a:lnTo>
                    <a:pt x="0" y="16764"/>
                  </a:lnTo>
                  <a:lnTo>
                    <a:pt x="859536" y="16764"/>
                  </a:lnTo>
                  <a:lnTo>
                    <a:pt x="859536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331975" y="2133600"/>
              <a:ext cx="1080770" cy="1784985"/>
            </a:xfrm>
            <a:custGeom>
              <a:avLst/>
              <a:gdLst/>
              <a:ahLst/>
              <a:cxnLst/>
              <a:rect l="l" t="t" r="r" b="b"/>
              <a:pathLst>
                <a:path w="1080770" h="1784985">
                  <a:moveTo>
                    <a:pt x="1080516" y="0"/>
                  </a:moveTo>
                  <a:lnTo>
                    <a:pt x="0" y="0"/>
                  </a:lnTo>
                  <a:lnTo>
                    <a:pt x="0" y="1511808"/>
                  </a:lnTo>
                  <a:lnTo>
                    <a:pt x="180086" y="1511808"/>
                  </a:lnTo>
                  <a:lnTo>
                    <a:pt x="61849" y="1784985"/>
                  </a:lnTo>
                  <a:lnTo>
                    <a:pt x="450215" y="1511808"/>
                  </a:lnTo>
                  <a:lnTo>
                    <a:pt x="1080516" y="1511808"/>
                  </a:lnTo>
                  <a:lnTo>
                    <a:pt x="1080516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442339" y="2389631"/>
              <a:ext cx="858519" cy="746760"/>
            </a:xfrm>
            <a:custGeom>
              <a:avLst/>
              <a:gdLst/>
              <a:ahLst/>
              <a:cxnLst/>
              <a:rect l="l" t="t" r="r" b="b"/>
              <a:pathLst>
                <a:path w="858519" h="746760">
                  <a:moveTo>
                    <a:pt x="661543" y="0"/>
                  </a:moveTo>
                  <a:lnTo>
                    <a:pt x="198107" y="0"/>
                  </a:lnTo>
                  <a:lnTo>
                    <a:pt x="198107" y="15240"/>
                  </a:lnTo>
                  <a:lnTo>
                    <a:pt x="661543" y="15240"/>
                  </a:lnTo>
                  <a:lnTo>
                    <a:pt x="661543" y="0"/>
                  </a:lnTo>
                  <a:close/>
                </a:path>
                <a:path w="858519" h="746760">
                  <a:moveTo>
                    <a:pt x="684276" y="731520"/>
                  </a:moveTo>
                  <a:lnTo>
                    <a:pt x="173736" y="731520"/>
                  </a:lnTo>
                  <a:lnTo>
                    <a:pt x="173736" y="746760"/>
                  </a:lnTo>
                  <a:lnTo>
                    <a:pt x="684276" y="746760"/>
                  </a:lnTo>
                  <a:lnTo>
                    <a:pt x="684276" y="731520"/>
                  </a:lnTo>
                  <a:close/>
                </a:path>
                <a:path w="858519" h="746760">
                  <a:moveTo>
                    <a:pt x="854964" y="243840"/>
                  </a:moveTo>
                  <a:lnTo>
                    <a:pt x="4572" y="243840"/>
                  </a:lnTo>
                  <a:lnTo>
                    <a:pt x="4572" y="259080"/>
                  </a:lnTo>
                  <a:lnTo>
                    <a:pt x="854964" y="259080"/>
                  </a:lnTo>
                  <a:lnTo>
                    <a:pt x="854964" y="243840"/>
                  </a:lnTo>
                  <a:close/>
                </a:path>
                <a:path w="858519" h="746760">
                  <a:moveTo>
                    <a:pt x="858012" y="487680"/>
                  </a:moveTo>
                  <a:lnTo>
                    <a:pt x="0" y="487680"/>
                  </a:lnTo>
                  <a:lnTo>
                    <a:pt x="0" y="502920"/>
                  </a:lnTo>
                  <a:lnTo>
                    <a:pt x="858012" y="502920"/>
                  </a:lnTo>
                  <a:lnTo>
                    <a:pt x="858012" y="48768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468244" y="2133600"/>
              <a:ext cx="1097915" cy="1734185"/>
            </a:xfrm>
            <a:custGeom>
              <a:avLst/>
              <a:gdLst/>
              <a:ahLst/>
              <a:cxnLst/>
              <a:rect l="l" t="t" r="r" b="b"/>
              <a:pathLst>
                <a:path w="1097914" h="1734185">
                  <a:moveTo>
                    <a:pt x="1097915" y="0"/>
                  </a:moveTo>
                  <a:lnTo>
                    <a:pt x="15875" y="0"/>
                  </a:lnTo>
                  <a:lnTo>
                    <a:pt x="15875" y="1511808"/>
                  </a:lnTo>
                  <a:lnTo>
                    <a:pt x="196215" y="1511808"/>
                  </a:lnTo>
                  <a:lnTo>
                    <a:pt x="0" y="1734058"/>
                  </a:lnTo>
                  <a:lnTo>
                    <a:pt x="466725" y="1511808"/>
                  </a:lnTo>
                  <a:lnTo>
                    <a:pt x="1097915" y="1511808"/>
                  </a:lnTo>
                  <a:lnTo>
                    <a:pt x="1097915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2594864" y="2418587"/>
              <a:ext cx="859790" cy="291465"/>
            </a:xfrm>
            <a:custGeom>
              <a:avLst/>
              <a:gdLst/>
              <a:ahLst/>
              <a:cxnLst/>
              <a:rect l="l" t="t" r="r" b="b"/>
              <a:pathLst>
                <a:path w="859789" h="291464">
                  <a:moveTo>
                    <a:pt x="804799" y="274320"/>
                  </a:moveTo>
                  <a:lnTo>
                    <a:pt x="54864" y="274320"/>
                  </a:lnTo>
                  <a:lnTo>
                    <a:pt x="54864" y="291084"/>
                  </a:lnTo>
                  <a:lnTo>
                    <a:pt x="804799" y="291084"/>
                  </a:lnTo>
                  <a:lnTo>
                    <a:pt x="804799" y="274320"/>
                  </a:lnTo>
                  <a:close/>
                </a:path>
                <a:path w="859789" h="291464">
                  <a:moveTo>
                    <a:pt x="859536" y="0"/>
                  </a:moveTo>
                  <a:lnTo>
                    <a:pt x="0" y="0"/>
                  </a:lnTo>
                  <a:lnTo>
                    <a:pt x="0" y="16764"/>
                  </a:lnTo>
                  <a:lnTo>
                    <a:pt x="859536" y="16764"/>
                  </a:lnTo>
                  <a:lnTo>
                    <a:pt x="859536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4842636" y="2133600"/>
              <a:ext cx="1171575" cy="1805939"/>
            </a:xfrm>
            <a:custGeom>
              <a:avLst/>
              <a:gdLst/>
              <a:ahLst/>
              <a:cxnLst/>
              <a:rect l="l" t="t" r="r" b="b"/>
              <a:pathLst>
                <a:path w="1171575" h="1805939">
                  <a:moveTo>
                    <a:pt x="1171066" y="0"/>
                  </a:moveTo>
                  <a:lnTo>
                    <a:pt x="89026" y="0"/>
                  </a:lnTo>
                  <a:lnTo>
                    <a:pt x="89026" y="1511808"/>
                  </a:lnTo>
                  <a:lnTo>
                    <a:pt x="269366" y="1511808"/>
                  </a:lnTo>
                  <a:lnTo>
                    <a:pt x="0" y="1805558"/>
                  </a:lnTo>
                  <a:lnTo>
                    <a:pt x="539876" y="1511808"/>
                  </a:lnTo>
                  <a:lnTo>
                    <a:pt x="1171066" y="1511808"/>
                  </a:lnTo>
                  <a:lnTo>
                    <a:pt x="1171066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149469" y="2418587"/>
              <a:ext cx="645160" cy="565785"/>
            </a:xfrm>
            <a:custGeom>
              <a:avLst/>
              <a:gdLst/>
              <a:ahLst/>
              <a:cxnLst/>
              <a:rect l="l" t="t" r="r" b="b"/>
              <a:pathLst>
                <a:path w="645160" h="565785">
                  <a:moveTo>
                    <a:pt x="565404" y="548640"/>
                  </a:moveTo>
                  <a:lnTo>
                    <a:pt x="79248" y="548640"/>
                  </a:lnTo>
                  <a:lnTo>
                    <a:pt x="79248" y="565404"/>
                  </a:lnTo>
                  <a:lnTo>
                    <a:pt x="565404" y="565404"/>
                  </a:lnTo>
                  <a:lnTo>
                    <a:pt x="565404" y="548640"/>
                  </a:lnTo>
                  <a:close/>
                </a:path>
                <a:path w="645160" h="565785">
                  <a:moveTo>
                    <a:pt x="635508" y="274320"/>
                  </a:moveTo>
                  <a:lnTo>
                    <a:pt x="10668" y="274320"/>
                  </a:lnTo>
                  <a:lnTo>
                    <a:pt x="10668" y="291084"/>
                  </a:lnTo>
                  <a:lnTo>
                    <a:pt x="635508" y="291084"/>
                  </a:lnTo>
                  <a:lnTo>
                    <a:pt x="635508" y="274320"/>
                  </a:lnTo>
                  <a:close/>
                </a:path>
                <a:path w="645160" h="565785">
                  <a:moveTo>
                    <a:pt x="644652" y="0"/>
                  </a:moveTo>
                  <a:lnTo>
                    <a:pt x="0" y="0"/>
                  </a:lnTo>
                  <a:lnTo>
                    <a:pt x="0" y="16764"/>
                  </a:lnTo>
                  <a:lnTo>
                    <a:pt x="644652" y="16764"/>
                  </a:lnTo>
                  <a:lnTo>
                    <a:pt x="644652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331975" y="2133600"/>
              <a:ext cx="1080770" cy="1784985"/>
            </a:xfrm>
            <a:custGeom>
              <a:avLst/>
              <a:gdLst/>
              <a:ahLst/>
              <a:cxnLst/>
              <a:rect l="l" t="t" r="r" b="b"/>
              <a:pathLst>
                <a:path w="1080770" h="1784985">
                  <a:moveTo>
                    <a:pt x="1080516" y="0"/>
                  </a:moveTo>
                  <a:lnTo>
                    <a:pt x="0" y="0"/>
                  </a:lnTo>
                  <a:lnTo>
                    <a:pt x="0" y="1511808"/>
                  </a:lnTo>
                  <a:lnTo>
                    <a:pt x="180086" y="1511808"/>
                  </a:lnTo>
                  <a:lnTo>
                    <a:pt x="61849" y="1784985"/>
                  </a:lnTo>
                  <a:lnTo>
                    <a:pt x="450215" y="1511808"/>
                  </a:lnTo>
                  <a:lnTo>
                    <a:pt x="1080516" y="1511808"/>
                  </a:lnTo>
                  <a:lnTo>
                    <a:pt x="1080516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442339" y="2389631"/>
              <a:ext cx="858519" cy="746760"/>
            </a:xfrm>
            <a:custGeom>
              <a:avLst/>
              <a:gdLst/>
              <a:ahLst/>
              <a:cxnLst/>
              <a:rect l="l" t="t" r="r" b="b"/>
              <a:pathLst>
                <a:path w="858519" h="746760">
                  <a:moveTo>
                    <a:pt x="661543" y="0"/>
                  </a:moveTo>
                  <a:lnTo>
                    <a:pt x="198107" y="0"/>
                  </a:lnTo>
                  <a:lnTo>
                    <a:pt x="198107" y="15240"/>
                  </a:lnTo>
                  <a:lnTo>
                    <a:pt x="661543" y="15240"/>
                  </a:lnTo>
                  <a:lnTo>
                    <a:pt x="661543" y="0"/>
                  </a:lnTo>
                  <a:close/>
                </a:path>
                <a:path w="858519" h="746760">
                  <a:moveTo>
                    <a:pt x="684276" y="731520"/>
                  </a:moveTo>
                  <a:lnTo>
                    <a:pt x="173736" y="731520"/>
                  </a:lnTo>
                  <a:lnTo>
                    <a:pt x="173736" y="746760"/>
                  </a:lnTo>
                  <a:lnTo>
                    <a:pt x="684276" y="746760"/>
                  </a:lnTo>
                  <a:lnTo>
                    <a:pt x="684276" y="731520"/>
                  </a:lnTo>
                  <a:close/>
                </a:path>
                <a:path w="858519" h="746760">
                  <a:moveTo>
                    <a:pt x="854964" y="243840"/>
                  </a:moveTo>
                  <a:lnTo>
                    <a:pt x="4572" y="243840"/>
                  </a:lnTo>
                  <a:lnTo>
                    <a:pt x="4572" y="259080"/>
                  </a:lnTo>
                  <a:lnTo>
                    <a:pt x="854964" y="259080"/>
                  </a:lnTo>
                  <a:lnTo>
                    <a:pt x="854964" y="243840"/>
                  </a:lnTo>
                  <a:close/>
                </a:path>
                <a:path w="858519" h="746760">
                  <a:moveTo>
                    <a:pt x="858012" y="487680"/>
                  </a:moveTo>
                  <a:lnTo>
                    <a:pt x="0" y="487680"/>
                  </a:lnTo>
                  <a:lnTo>
                    <a:pt x="0" y="502920"/>
                  </a:lnTo>
                  <a:lnTo>
                    <a:pt x="858012" y="502920"/>
                  </a:lnTo>
                  <a:lnTo>
                    <a:pt x="858012" y="48768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2468244" y="2133600"/>
              <a:ext cx="1097915" cy="1734185"/>
            </a:xfrm>
            <a:custGeom>
              <a:avLst/>
              <a:gdLst/>
              <a:ahLst/>
              <a:cxnLst/>
              <a:rect l="l" t="t" r="r" b="b"/>
              <a:pathLst>
                <a:path w="1097914" h="1734185">
                  <a:moveTo>
                    <a:pt x="1097915" y="0"/>
                  </a:moveTo>
                  <a:lnTo>
                    <a:pt x="15875" y="0"/>
                  </a:lnTo>
                  <a:lnTo>
                    <a:pt x="15875" y="1511808"/>
                  </a:lnTo>
                  <a:lnTo>
                    <a:pt x="196215" y="1511808"/>
                  </a:lnTo>
                  <a:lnTo>
                    <a:pt x="0" y="1734058"/>
                  </a:lnTo>
                  <a:lnTo>
                    <a:pt x="466725" y="1511808"/>
                  </a:lnTo>
                  <a:lnTo>
                    <a:pt x="1097915" y="1511808"/>
                  </a:lnTo>
                  <a:lnTo>
                    <a:pt x="1097915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2594864" y="2418587"/>
              <a:ext cx="859790" cy="291465"/>
            </a:xfrm>
            <a:custGeom>
              <a:avLst/>
              <a:gdLst/>
              <a:ahLst/>
              <a:cxnLst/>
              <a:rect l="l" t="t" r="r" b="b"/>
              <a:pathLst>
                <a:path w="859789" h="291464">
                  <a:moveTo>
                    <a:pt x="804799" y="274320"/>
                  </a:moveTo>
                  <a:lnTo>
                    <a:pt x="54864" y="274320"/>
                  </a:lnTo>
                  <a:lnTo>
                    <a:pt x="54864" y="291084"/>
                  </a:lnTo>
                  <a:lnTo>
                    <a:pt x="804799" y="291084"/>
                  </a:lnTo>
                  <a:lnTo>
                    <a:pt x="804799" y="274320"/>
                  </a:lnTo>
                  <a:close/>
                </a:path>
                <a:path w="859789" h="291464">
                  <a:moveTo>
                    <a:pt x="859536" y="0"/>
                  </a:moveTo>
                  <a:lnTo>
                    <a:pt x="0" y="0"/>
                  </a:lnTo>
                  <a:lnTo>
                    <a:pt x="0" y="16764"/>
                  </a:lnTo>
                  <a:lnTo>
                    <a:pt x="859536" y="16764"/>
                  </a:lnTo>
                  <a:lnTo>
                    <a:pt x="859536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6141085" y="2133600"/>
              <a:ext cx="1096645" cy="1734185"/>
            </a:xfrm>
            <a:custGeom>
              <a:avLst/>
              <a:gdLst/>
              <a:ahLst/>
              <a:cxnLst/>
              <a:rect l="l" t="t" r="r" b="b"/>
              <a:pathLst>
                <a:path w="1096645" h="1734185">
                  <a:moveTo>
                    <a:pt x="1096390" y="0"/>
                  </a:moveTo>
                  <a:lnTo>
                    <a:pt x="15875" y="0"/>
                  </a:lnTo>
                  <a:lnTo>
                    <a:pt x="15875" y="1511808"/>
                  </a:lnTo>
                  <a:lnTo>
                    <a:pt x="195961" y="1511808"/>
                  </a:lnTo>
                  <a:lnTo>
                    <a:pt x="0" y="1734058"/>
                  </a:lnTo>
                  <a:lnTo>
                    <a:pt x="466089" y="1511808"/>
                  </a:lnTo>
                  <a:lnTo>
                    <a:pt x="1096390" y="1511808"/>
                  </a:lnTo>
                  <a:lnTo>
                    <a:pt x="109639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 txBox="1"/>
          <p:nvPr/>
        </p:nvSpPr>
        <p:spPr>
          <a:xfrm>
            <a:off x="6221729" y="2153539"/>
            <a:ext cx="95250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15" marR="5080" indent="-6350" algn="just">
              <a:lnSpc>
                <a:spcPct val="100000"/>
              </a:lnSpc>
              <a:spcBef>
                <a:spcPts val="100"/>
              </a:spcBef>
            </a:pP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Miss!</a:t>
            </a:r>
            <a:r>
              <a:rPr sz="1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Miss!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What</a:t>
            </a:r>
            <a:r>
              <a:rPr sz="18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does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this</a:t>
            </a:r>
            <a:r>
              <a:rPr sz="1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mean?</a:t>
            </a:r>
            <a:endParaRPr sz="1800">
              <a:latin typeface="Arial Narrow"/>
              <a:cs typeface="Arial Narrow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4842636" y="2133600"/>
            <a:ext cx="1171575" cy="1805939"/>
          </a:xfrm>
          <a:custGeom>
            <a:avLst/>
            <a:gdLst/>
            <a:ahLst/>
            <a:cxnLst/>
            <a:rect l="l" t="t" r="r" b="b"/>
            <a:pathLst>
              <a:path w="1171575" h="1805939">
                <a:moveTo>
                  <a:pt x="1171066" y="0"/>
                </a:moveTo>
                <a:lnTo>
                  <a:pt x="89026" y="0"/>
                </a:lnTo>
                <a:lnTo>
                  <a:pt x="89026" y="1511808"/>
                </a:lnTo>
                <a:lnTo>
                  <a:pt x="269366" y="1511808"/>
                </a:lnTo>
                <a:lnTo>
                  <a:pt x="0" y="1805558"/>
                </a:lnTo>
                <a:lnTo>
                  <a:pt x="539876" y="1511808"/>
                </a:lnTo>
                <a:lnTo>
                  <a:pt x="1171066" y="1511808"/>
                </a:lnTo>
                <a:lnTo>
                  <a:pt x="1171066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5137530" y="2153539"/>
            <a:ext cx="67119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860" marR="5080" indent="-10795" algn="just">
              <a:lnSpc>
                <a:spcPct val="100000"/>
              </a:lnSpc>
              <a:spcBef>
                <a:spcPts val="100"/>
              </a:spcBef>
            </a:pP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6" action="ppaction://hlinksldjump"/>
              </a:rPr>
              <a:t>Outside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6" action="ppaction://hlinksldjump"/>
              </a:rPr>
              <a:t>Agency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6" action="ppaction://hlinksldjump"/>
              </a:rPr>
              <a:t>Work!</a:t>
            </a:r>
            <a:endParaRPr sz="1800">
              <a:latin typeface="Arial Narrow"/>
              <a:cs typeface="Arial Narrow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757929" y="2153539"/>
            <a:ext cx="98171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 action="ppaction://hlinksldjump"/>
              </a:rPr>
              <a:t>Partnership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 action="ppaction://hlinksldjump"/>
              </a:rPr>
              <a:t>with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 action="ppaction://hlinksldjump"/>
              </a:rPr>
              <a:t>Parents</a:t>
            </a:r>
            <a:endParaRPr sz="1800">
              <a:latin typeface="Arial Narrow"/>
              <a:cs typeface="Arial Narrow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1331975" y="2133600"/>
            <a:ext cx="1080770" cy="1784985"/>
          </a:xfrm>
          <a:custGeom>
            <a:avLst/>
            <a:gdLst/>
            <a:ahLst/>
            <a:cxnLst/>
            <a:rect l="l" t="t" r="r" b="b"/>
            <a:pathLst>
              <a:path w="1080770" h="1784985">
                <a:moveTo>
                  <a:pt x="1080516" y="0"/>
                </a:moveTo>
                <a:lnTo>
                  <a:pt x="0" y="0"/>
                </a:lnTo>
                <a:lnTo>
                  <a:pt x="0" y="1511808"/>
                </a:lnTo>
                <a:lnTo>
                  <a:pt x="180086" y="1511808"/>
                </a:lnTo>
                <a:lnTo>
                  <a:pt x="61849" y="1784985"/>
                </a:lnTo>
                <a:lnTo>
                  <a:pt x="450215" y="1511808"/>
                </a:lnTo>
                <a:lnTo>
                  <a:pt x="1080516" y="1511808"/>
                </a:lnTo>
                <a:lnTo>
                  <a:pt x="1080516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1429892" y="2153538"/>
            <a:ext cx="882650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95"/>
              </a:spcBef>
            </a:pPr>
            <a:r>
              <a:rPr sz="1600" u="sng" spc="-20" dirty="0">
                <a:solidFill>
                  <a:srgbClr val="944F71"/>
                </a:solidFill>
                <a:uFill>
                  <a:solidFill>
                    <a:srgbClr val="944F71"/>
                  </a:solidFill>
                </a:uFill>
                <a:latin typeface="Arial Narrow"/>
                <a:cs typeface="Arial Narrow"/>
                <a:hlinkClick r:id="rId8" action="ppaction://hlinksldjump"/>
              </a:rPr>
              <a:t>SEND</a:t>
            </a:r>
            <a:endParaRPr sz="1600">
              <a:latin typeface="Arial Narrow"/>
              <a:cs typeface="Arial Narrow"/>
            </a:endParaRPr>
          </a:p>
          <a:p>
            <a:pPr marL="12700" marR="5080" indent="1905" algn="ctr">
              <a:lnSpc>
                <a:spcPct val="100000"/>
              </a:lnSpc>
            </a:pPr>
            <a:r>
              <a:rPr sz="1600" u="sng" dirty="0">
                <a:solidFill>
                  <a:srgbClr val="944F71"/>
                </a:solidFill>
                <a:uFill>
                  <a:solidFill>
                    <a:srgbClr val="944F71"/>
                  </a:solidFill>
                </a:uFill>
                <a:latin typeface="Arial Narrow"/>
                <a:cs typeface="Arial Narrow"/>
                <a:hlinkClick r:id="rId8" action="ppaction://hlinksldjump"/>
              </a:rPr>
              <a:t>provision</a:t>
            </a:r>
            <a:r>
              <a:rPr sz="1600" u="sng" spc="-70" dirty="0">
                <a:solidFill>
                  <a:srgbClr val="944F71"/>
                </a:solidFill>
                <a:uFill>
                  <a:solidFill>
                    <a:srgbClr val="944F71"/>
                  </a:solidFill>
                </a:uFill>
                <a:latin typeface="Arial Narrow"/>
                <a:cs typeface="Arial Narrow"/>
                <a:hlinkClick r:id="rId8" action="ppaction://hlinksldjump"/>
              </a:rPr>
              <a:t> </a:t>
            </a:r>
            <a:r>
              <a:rPr sz="1600" u="sng" spc="-25" dirty="0">
                <a:solidFill>
                  <a:srgbClr val="944F71"/>
                </a:solidFill>
                <a:uFill>
                  <a:solidFill>
                    <a:srgbClr val="944F71"/>
                  </a:solidFill>
                </a:uFill>
                <a:latin typeface="Arial Narrow"/>
                <a:cs typeface="Arial Narrow"/>
                <a:hlinkClick r:id="rId8" action="ppaction://hlinksldjump"/>
              </a:rPr>
              <a:t>at</a:t>
            </a:r>
            <a:r>
              <a:rPr sz="1600" spc="-25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600" u="sng" dirty="0">
                <a:solidFill>
                  <a:srgbClr val="944F71"/>
                </a:solidFill>
                <a:uFill>
                  <a:solidFill>
                    <a:srgbClr val="944F71"/>
                  </a:solidFill>
                </a:uFill>
                <a:latin typeface="Arial Narrow"/>
                <a:cs typeface="Arial Narrow"/>
                <a:hlinkClick r:id="rId8" action="ppaction://hlinksldjump"/>
              </a:rPr>
              <a:t>our</a:t>
            </a:r>
            <a:r>
              <a:rPr sz="1600" u="sng" spc="-25" dirty="0">
                <a:solidFill>
                  <a:srgbClr val="944F71"/>
                </a:solidFill>
                <a:uFill>
                  <a:solidFill>
                    <a:srgbClr val="944F71"/>
                  </a:solidFill>
                </a:uFill>
                <a:latin typeface="Arial Narrow"/>
                <a:cs typeface="Arial Narrow"/>
                <a:hlinkClick r:id="rId8" action="ppaction://hlinksldjump"/>
              </a:rPr>
              <a:t> </a:t>
            </a:r>
            <a:r>
              <a:rPr sz="1600" u="sng" spc="-10" dirty="0">
                <a:solidFill>
                  <a:srgbClr val="944F71"/>
                </a:solidFill>
                <a:uFill>
                  <a:solidFill>
                    <a:srgbClr val="944F71"/>
                  </a:solidFill>
                </a:uFill>
                <a:latin typeface="Arial Narrow"/>
                <a:cs typeface="Arial Narrow"/>
                <a:hlinkClick r:id="rId8" action="ppaction://hlinksldjump"/>
              </a:rPr>
              <a:t>Primary</a:t>
            </a:r>
            <a:r>
              <a:rPr sz="1600" spc="-1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600" u="sng" spc="-10" dirty="0">
                <a:solidFill>
                  <a:srgbClr val="944F71"/>
                </a:solidFill>
                <a:uFill>
                  <a:solidFill>
                    <a:srgbClr val="944F71"/>
                  </a:solidFill>
                </a:uFill>
                <a:latin typeface="Arial Narrow"/>
                <a:cs typeface="Arial Narrow"/>
                <a:hlinkClick r:id="rId8" action="ppaction://hlinksldjump"/>
              </a:rPr>
              <a:t>School</a:t>
            </a:r>
            <a:endParaRPr sz="1600">
              <a:latin typeface="Arial Narrow"/>
              <a:cs typeface="Arial Narrow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2468245" y="2133600"/>
            <a:ext cx="1097915" cy="1734185"/>
          </a:xfrm>
          <a:custGeom>
            <a:avLst/>
            <a:gdLst/>
            <a:ahLst/>
            <a:cxnLst/>
            <a:rect l="l" t="t" r="r" b="b"/>
            <a:pathLst>
              <a:path w="1097914" h="1734185">
                <a:moveTo>
                  <a:pt x="1097915" y="0"/>
                </a:moveTo>
                <a:lnTo>
                  <a:pt x="15875" y="0"/>
                </a:lnTo>
                <a:lnTo>
                  <a:pt x="15875" y="1511808"/>
                </a:lnTo>
                <a:lnTo>
                  <a:pt x="196215" y="1511808"/>
                </a:lnTo>
                <a:lnTo>
                  <a:pt x="0" y="1734058"/>
                </a:lnTo>
                <a:lnTo>
                  <a:pt x="466725" y="1511808"/>
                </a:lnTo>
                <a:lnTo>
                  <a:pt x="1097915" y="1511808"/>
                </a:lnTo>
                <a:lnTo>
                  <a:pt x="1097915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2582672" y="2153539"/>
            <a:ext cx="88391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 action="ppaction://hlinksldjump"/>
              </a:rPr>
              <a:t>My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 action="ppaction://hlinksldjump"/>
              </a:rPr>
              <a:t> Child’s</a:t>
            </a:r>
            <a:endParaRPr sz="1800">
              <a:latin typeface="Arial Narrow"/>
              <a:cs typeface="Arial Narrow"/>
            </a:endParaRPr>
          </a:p>
          <a:p>
            <a:pPr marL="67310">
              <a:lnSpc>
                <a:spcPct val="100000"/>
              </a:lnSpc>
            </a:pP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 action="ppaction://hlinksldjump"/>
              </a:rPr>
              <a:t>Progress</a:t>
            </a:r>
            <a:endParaRPr sz="1800">
              <a:latin typeface="Arial Narrow"/>
              <a:cs typeface="Arial Narrow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5729732" y="6330797"/>
            <a:ext cx="226187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Arial Narrow"/>
                <a:cs typeface="Arial Narrow"/>
              </a:rPr>
              <a:t>Reviewed</a:t>
            </a:r>
            <a:r>
              <a:rPr sz="1400" spc="-4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Updated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J</a:t>
            </a:r>
            <a:r>
              <a:rPr lang="en-GB" sz="1400" dirty="0" err="1">
                <a:latin typeface="Arial Narrow"/>
                <a:cs typeface="Arial Narrow"/>
              </a:rPr>
              <a:t>uly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spc="-20" dirty="0">
                <a:latin typeface="Arial Narrow"/>
                <a:cs typeface="Arial Narrow"/>
              </a:rPr>
              <a:t>202</a:t>
            </a:r>
            <a:r>
              <a:rPr lang="en-GB" sz="1400" spc="-20" dirty="0">
                <a:latin typeface="Arial Narrow"/>
                <a:cs typeface="Arial Narrow"/>
              </a:rPr>
              <a:t>5</a:t>
            </a:r>
            <a:endParaRPr sz="1400" dirty="0">
              <a:latin typeface="Arial Narrow"/>
              <a:cs typeface="Arial Narrow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38125" y="6251854"/>
            <a:ext cx="4717923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dirty="0"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latin typeface="Comic Sans MS"/>
              <a:cs typeface="Comic Sans MS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143255" y="3849623"/>
            <a:ext cx="8051800" cy="2414270"/>
            <a:chOff x="143255" y="3849623"/>
            <a:chExt cx="8051800" cy="2414270"/>
          </a:xfrm>
        </p:grpSpPr>
        <p:pic>
          <p:nvPicPr>
            <p:cNvPr id="54" name="object 5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663696" y="3887723"/>
              <a:ext cx="1292352" cy="2127504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81300" y="3887723"/>
              <a:ext cx="915924" cy="2193036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3255" y="3936491"/>
              <a:ext cx="1275588" cy="2110740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49323" y="3951731"/>
              <a:ext cx="1306068" cy="2013204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858511" y="3849623"/>
              <a:ext cx="1583436" cy="2414016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280403" y="3951731"/>
              <a:ext cx="1914144" cy="2113788"/>
            </a:xfrm>
            <a:prstGeom prst="rect">
              <a:avLst/>
            </a:prstGeom>
          </p:spPr>
        </p:pic>
      </p:grpSp>
      <p:pic>
        <p:nvPicPr>
          <p:cNvPr id="60" name="Picture 59" descr="Horsley CofE Primary School">
            <a:extLst>
              <a:ext uri="{FF2B5EF4-FFF2-40B4-BE49-F238E27FC236}">
                <a16:creationId xmlns:a16="http://schemas.microsoft.com/office/drawing/2014/main" id="{41697BF8-C8B7-BE78-2F72-2F3600ECD99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50720"/>
            <a:ext cx="1514475" cy="1122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495" y="861060"/>
            <a:ext cx="8136635" cy="455371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15162" y="647827"/>
            <a:ext cx="7713675" cy="533607"/>
          </a:xfrm>
          <a:prstGeom prst="rect">
            <a:avLst/>
          </a:prstGeom>
        </p:spPr>
        <p:txBody>
          <a:bodyPr vert="horz" wrap="square" lIns="0" tIns="254126" rIns="0" bIns="0" rtlCol="0">
            <a:spAutoFit/>
          </a:bodyPr>
          <a:lstStyle/>
          <a:p>
            <a:pPr marL="2020570">
              <a:lnSpc>
                <a:spcPct val="100000"/>
              </a:lnSpc>
              <a:spcBef>
                <a:spcPts val="100"/>
              </a:spcBef>
            </a:pPr>
            <a:r>
              <a:rPr lang="en-GB" sz="1800" b="1" spc="-55" dirty="0"/>
              <a:t>Horsley C of E Primary</a:t>
            </a:r>
            <a:r>
              <a:rPr sz="1800" b="1" spc="-5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is</a:t>
            </a:r>
            <a:r>
              <a:rPr sz="1800" b="1" spc="-70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an</a:t>
            </a:r>
            <a:r>
              <a:rPr sz="1800" b="1" spc="-60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inclusive</a:t>
            </a:r>
            <a:r>
              <a:rPr sz="1800" b="1" spc="-25" dirty="0">
                <a:latin typeface="Arial Narrow"/>
                <a:cs typeface="Arial Narrow"/>
              </a:rPr>
              <a:t> </a:t>
            </a:r>
            <a:r>
              <a:rPr sz="1800" b="1" spc="-10" dirty="0">
                <a:latin typeface="Arial Narrow"/>
                <a:cs typeface="Arial Narrow"/>
              </a:rPr>
              <a:t>school.</a:t>
            </a:r>
            <a:endParaRPr sz="1800" dirty="0">
              <a:latin typeface="Arial Narrow"/>
              <a:cs typeface="Arial Narro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8540" y="1407413"/>
            <a:ext cx="7915860" cy="39773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Arial Narrow"/>
                <a:cs typeface="Arial Narrow"/>
              </a:rPr>
              <a:t>We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work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within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Local</a:t>
            </a:r>
            <a:r>
              <a:rPr sz="1600" b="1" spc="-9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Authority</a:t>
            </a:r>
            <a:r>
              <a:rPr sz="1600" b="1" spc="-3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Offer</a:t>
            </a:r>
            <a:r>
              <a:rPr sz="1600" b="1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(which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can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be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found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at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http://www.derbyshiresendlocaloffer.org/</a:t>
            </a:r>
            <a:endParaRPr sz="16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we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follow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guidelines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from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Revised</a:t>
            </a:r>
            <a:r>
              <a:rPr sz="1600" b="1" spc="-4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Code</a:t>
            </a:r>
            <a:r>
              <a:rPr sz="1600" b="1" spc="-3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of</a:t>
            </a:r>
            <a:r>
              <a:rPr sz="1600" b="1" spc="-3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Practice</a:t>
            </a:r>
            <a:r>
              <a:rPr sz="1600" b="1" spc="-30" dirty="0">
                <a:latin typeface="Arial Narrow"/>
                <a:cs typeface="Arial Narrow"/>
              </a:rPr>
              <a:t> </a:t>
            </a:r>
            <a:r>
              <a:rPr sz="1600" b="1" spc="-10" dirty="0">
                <a:latin typeface="Arial Narrow"/>
                <a:cs typeface="Arial Narrow"/>
              </a:rPr>
              <a:t>2014.</a:t>
            </a:r>
            <a:endParaRPr sz="1600" dirty="0">
              <a:latin typeface="Arial Narrow"/>
              <a:cs typeface="Arial Narrow"/>
            </a:endParaRPr>
          </a:p>
          <a:p>
            <a:pPr marL="12700" marR="13335" algn="just">
              <a:lnSpc>
                <a:spcPct val="200000"/>
              </a:lnSpc>
            </a:pPr>
            <a:r>
              <a:rPr sz="1600" dirty="0">
                <a:latin typeface="Arial Narrow"/>
                <a:cs typeface="Arial Narrow"/>
              </a:rPr>
              <a:t>We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ensure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that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all</a:t>
            </a:r>
            <a:r>
              <a:rPr sz="1600" b="1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our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children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are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included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every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aspects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learning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school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life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from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lang="en-GB" sz="1600" spc="-50" dirty="0">
                <a:latin typeface="Arial Narrow"/>
                <a:cs typeface="Arial Narrow"/>
              </a:rPr>
              <a:t>Rec.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spc="-25" dirty="0">
                <a:latin typeface="Arial Narrow"/>
                <a:cs typeface="Arial Narrow"/>
              </a:rPr>
              <a:t>Y6. </a:t>
            </a:r>
            <a:r>
              <a:rPr sz="1600" dirty="0">
                <a:latin typeface="Arial Narrow"/>
                <a:cs typeface="Arial Narrow"/>
              </a:rPr>
              <a:t>From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time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time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some,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children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will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require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additional</a:t>
            </a:r>
            <a:r>
              <a:rPr sz="1600" spc="-6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support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for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period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few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weeks,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months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or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even</a:t>
            </a:r>
            <a:endParaRPr sz="1600" dirty="0">
              <a:latin typeface="Arial Narrow"/>
              <a:cs typeface="Arial Narrow"/>
            </a:endParaRPr>
          </a:p>
          <a:p>
            <a:pPr marL="12700" marR="5080" algn="just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longer</a:t>
            </a:r>
            <a:r>
              <a:rPr sz="1600" spc="-6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meet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their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needs.</a:t>
            </a:r>
            <a:r>
              <a:rPr sz="1600" spc="-8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These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children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may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have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additional</a:t>
            </a:r>
            <a:r>
              <a:rPr sz="1600" spc="-6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support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through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targeted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intervention</a:t>
            </a:r>
            <a:r>
              <a:rPr sz="1600" spc="-6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work.</a:t>
            </a:r>
            <a:r>
              <a:rPr sz="1600" spc="50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If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child’s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needs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persist,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then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may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be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identified</a:t>
            </a:r>
            <a:r>
              <a:rPr sz="1600" spc="-6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as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having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special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educational</a:t>
            </a:r>
            <a:r>
              <a:rPr sz="1600" spc="-7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needs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(SEND).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This </a:t>
            </a:r>
            <a:r>
              <a:rPr sz="1600" dirty="0">
                <a:latin typeface="Arial Narrow"/>
                <a:cs typeface="Arial Narrow"/>
              </a:rPr>
              <a:t>will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be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discussed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parents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/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carers,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(if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appropriate)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class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teacher.</a:t>
            </a:r>
            <a:endParaRPr sz="16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Arial Narrow"/>
                <a:cs typeface="Arial Narrow"/>
              </a:rPr>
              <a:t>Following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this,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will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be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placed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on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SEND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support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register.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final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decision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do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this,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is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made</a:t>
            </a:r>
            <a:endParaRPr sz="16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by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school,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after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consultation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parents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is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based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on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each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child’s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individual</a:t>
            </a:r>
            <a:r>
              <a:rPr sz="1600" spc="-6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needs.</a:t>
            </a:r>
            <a:endParaRPr sz="16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16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Arial Narrow"/>
                <a:cs typeface="Arial Narrow"/>
              </a:rPr>
              <a:t>Our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school’s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definition</a:t>
            </a:r>
            <a:r>
              <a:rPr sz="1600" spc="-6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SEND</a:t>
            </a:r>
            <a:r>
              <a:rPr sz="1600" b="1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is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“</a:t>
            </a:r>
            <a:r>
              <a:rPr sz="1600" b="1" spc="-7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Any</a:t>
            </a:r>
            <a:r>
              <a:rPr sz="1600" b="1" spc="-3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child</a:t>
            </a:r>
            <a:r>
              <a:rPr sz="1600" b="1" spc="-4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who</a:t>
            </a:r>
            <a:r>
              <a:rPr sz="1600" b="1" spc="-2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receives</a:t>
            </a:r>
            <a:r>
              <a:rPr sz="1600" b="1" spc="-5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any</a:t>
            </a:r>
            <a:r>
              <a:rPr sz="1600" b="1" spc="-5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support</a:t>
            </a:r>
            <a:r>
              <a:rPr sz="1600" b="1" spc="-3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which</a:t>
            </a:r>
            <a:r>
              <a:rPr sz="1600" b="1" spc="-4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is</a:t>
            </a:r>
            <a:r>
              <a:rPr sz="1600" b="1" spc="-3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additional</a:t>
            </a:r>
            <a:r>
              <a:rPr sz="1600" b="1" spc="-4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to</a:t>
            </a:r>
            <a:r>
              <a:rPr sz="1600" b="1" spc="-35" dirty="0">
                <a:latin typeface="Arial Narrow"/>
                <a:cs typeface="Arial Narrow"/>
              </a:rPr>
              <a:t> </a:t>
            </a:r>
            <a:r>
              <a:rPr sz="1600" b="1" spc="-25" dirty="0">
                <a:latin typeface="Arial Narrow"/>
                <a:cs typeface="Arial Narrow"/>
              </a:rPr>
              <a:t>or</a:t>
            </a:r>
            <a:endParaRPr sz="16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  <a:spcBef>
                <a:spcPts val="15"/>
              </a:spcBef>
            </a:pPr>
            <a:r>
              <a:rPr sz="1600" b="1" dirty="0">
                <a:latin typeface="Arial Narrow"/>
                <a:cs typeface="Arial Narrow"/>
              </a:rPr>
              <a:t>different</a:t>
            </a:r>
            <a:r>
              <a:rPr sz="1600" b="1" spc="-2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from</a:t>
            </a:r>
            <a:r>
              <a:rPr sz="1600" b="1" spc="-1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everyday</a:t>
            </a:r>
            <a:r>
              <a:rPr sz="1600" b="1" spc="-3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practice</a:t>
            </a:r>
            <a:r>
              <a:rPr sz="1600" b="1" spc="-2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and</a:t>
            </a:r>
            <a:r>
              <a:rPr sz="1600" b="1" spc="-3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/</a:t>
            </a:r>
            <a:r>
              <a:rPr sz="1600" b="1" spc="-6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or</a:t>
            </a:r>
            <a:r>
              <a:rPr sz="1600" b="1" spc="-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receives</a:t>
            </a:r>
            <a:r>
              <a:rPr sz="1600" b="1" spc="-6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support</a:t>
            </a:r>
            <a:r>
              <a:rPr sz="1600" b="1" spc="-3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from</a:t>
            </a:r>
            <a:r>
              <a:rPr sz="1600" b="1" spc="-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outside</a:t>
            </a:r>
            <a:r>
              <a:rPr sz="1600" b="1" spc="-45" dirty="0">
                <a:latin typeface="Arial Narrow"/>
                <a:cs typeface="Arial Narrow"/>
              </a:rPr>
              <a:t> </a:t>
            </a:r>
            <a:r>
              <a:rPr sz="1600" b="1" spc="-10" dirty="0">
                <a:latin typeface="Arial Narrow"/>
                <a:cs typeface="Arial Narrow"/>
              </a:rPr>
              <a:t>agencies”.</a:t>
            </a:r>
            <a:endParaRPr sz="16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600" dirty="0">
              <a:latin typeface="Arial Narrow"/>
              <a:cs typeface="Arial Narrow"/>
            </a:endParaRPr>
          </a:p>
          <a:p>
            <a:pPr marL="763905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This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SEN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Information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Report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describes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provision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we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offer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support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available.</a:t>
            </a:r>
            <a:endParaRPr sz="1600" dirty="0">
              <a:latin typeface="Arial Narrow"/>
              <a:cs typeface="Arial Narrow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67894" y="5649721"/>
            <a:ext cx="601980" cy="385445"/>
            <a:chOff x="167894" y="5649721"/>
            <a:chExt cx="601980" cy="385445"/>
          </a:xfrm>
        </p:grpSpPr>
        <p:sp>
          <p:nvSpPr>
            <p:cNvPr id="6" name="object 6"/>
            <p:cNvSpPr/>
            <p:nvPr/>
          </p:nvSpPr>
          <p:spPr>
            <a:xfrm>
              <a:off x="180594" y="5662421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1"/>
                  </a:lnTo>
                  <a:lnTo>
                    <a:pt x="179844" y="359663"/>
                  </a:lnTo>
                  <a:lnTo>
                    <a:pt x="179844" y="269747"/>
                  </a:lnTo>
                  <a:lnTo>
                    <a:pt x="576072" y="269747"/>
                  </a:lnTo>
                  <a:lnTo>
                    <a:pt x="576072" y="89915"/>
                  </a:lnTo>
                  <a:lnTo>
                    <a:pt x="179844" y="89915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80594" y="5662421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1"/>
                  </a:moveTo>
                  <a:lnTo>
                    <a:pt x="179844" y="0"/>
                  </a:lnTo>
                  <a:lnTo>
                    <a:pt x="179844" y="89915"/>
                  </a:lnTo>
                  <a:lnTo>
                    <a:pt x="576072" y="89915"/>
                  </a:lnTo>
                  <a:lnTo>
                    <a:pt x="576072" y="269747"/>
                  </a:lnTo>
                  <a:lnTo>
                    <a:pt x="179844" y="269747"/>
                  </a:lnTo>
                  <a:lnTo>
                    <a:pt x="179844" y="359663"/>
                  </a:lnTo>
                  <a:lnTo>
                    <a:pt x="0" y="179831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2563495" y="6040628"/>
            <a:ext cx="467550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0" name="Picture 9" descr="Horsley CofE Primary School">
            <a:extLst>
              <a:ext uri="{FF2B5EF4-FFF2-40B4-BE49-F238E27FC236}">
                <a16:creationId xmlns:a16="http://schemas.microsoft.com/office/drawing/2014/main" id="{4320107D-38DE-9EB9-31A1-F66776F856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95" y="96456"/>
            <a:ext cx="1572006" cy="12473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894" y="5937758"/>
            <a:ext cx="601980" cy="386715"/>
            <a:chOff x="167894" y="5937758"/>
            <a:chExt cx="601980" cy="386715"/>
          </a:xfrm>
        </p:grpSpPr>
        <p:sp>
          <p:nvSpPr>
            <p:cNvPr id="3" name="object 3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451104" y="405384"/>
            <a:ext cx="8280400" cy="5763260"/>
            <a:chOff x="451104" y="405384"/>
            <a:chExt cx="8280400" cy="576326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1104" y="405384"/>
              <a:ext cx="8279892" cy="492861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13787" y="3861816"/>
              <a:ext cx="4987290" cy="2306574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2286126" y="3927094"/>
            <a:ext cx="4641215" cy="302069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4950" marR="219075" algn="ctr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Arial Narrow"/>
                <a:cs typeface="Arial Narrow"/>
              </a:rPr>
              <a:t>Do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you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have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suggestions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about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how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we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can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improve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spc="-25" dirty="0">
                <a:latin typeface="Arial Narrow"/>
                <a:cs typeface="Arial Narrow"/>
              </a:rPr>
              <a:t>our </a:t>
            </a:r>
            <a:r>
              <a:rPr sz="1600" dirty="0">
                <a:latin typeface="Arial Narrow"/>
                <a:cs typeface="Arial Narrow"/>
              </a:rPr>
              <a:t>service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you?</a:t>
            </a:r>
            <a:endParaRPr sz="1600" dirty="0">
              <a:latin typeface="Arial Narrow"/>
              <a:cs typeface="Arial Narrow"/>
            </a:endParaRPr>
          </a:p>
          <a:p>
            <a:pPr marL="1905" algn="ctr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Is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there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topic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you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would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like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know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more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about?</a:t>
            </a:r>
            <a:endParaRPr sz="1600" dirty="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Can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you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recommend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places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where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you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take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your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with</a:t>
            </a:r>
            <a:endParaRPr sz="1600" dirty="0">
              <a:latin typeface="Arial Narrow"/>
              <a:cs typeface="Arial Narrow"/>
            </a:endParaRPr>
          </a:p>
          <a:p>
            <a:pPr marL="3175" algn="ctr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Arial Narrow"/>
                <a:cs typeface="Arial Narrow"/>
              </a:rPr>
              <a:t>SEND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that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you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have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enjoyed?</a:t>
            </a:r>
            <a:endParaRPr sz="1600" dirty="0">
              <a:latin typeface="Arial Narrow"/>
              <a:cs typeface="Arial Narrow"/>
            </a:endParaRPr>
          </a:p>
          <a:p>
            <a:pPr marL="12700" marR="5080" indent="1905" algn="ctr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For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example;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dentists,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opticians,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restaurants,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play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areas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spc="-25" dirty="0">
                <a:latin typeface="Arial Narrow"/>
                <a:cs typeface="Arial Narrow"/>
              </a:rPr>
              <a:t>etc </a:t>
            </a:r>
            <a:r>
              <a:rPr sz="1800" dirty="0">
                <a:latin typeface="Arial Narrow"/>
                <a:cs typeface="Arial Narrow"/>
              </a:rPr>
              <a:t>Please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contact:</a:t>
            </a:r>
            <a:r>
              <a:rPr sz="1800" spc="-45" dirty="0">
                <a:latin typeface="Arial Narrow"/>
                <a:cs typeface="Arial Narrow"/>
              </a:rPr>
              <a:t> </a:t>
            </a:r>
            <a:br>
              <a:rPr lang="en-GB" b="1" u="sng" dirty="0"/>
            </a:br>
            <a:r>
              <a:rPr lang="en-GB" b="1" u="sng" dirty="0" err="1">
                <a:hlinkClick r:id="rId4"/>
              </a:rPr>
              <a:t>info@horsleycofeprimary.school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spc="-90" dirty="0">
                <a:latin typeface="Arial Narrow"/>
                <a:cs typeface="Arial Narrow"/>
              </a:rPr>
              <a:t>To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see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parent’s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suggestions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–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click</a:t>
            </a:r>
            <a:r>
              <a:rPr sz="1800" spc="-6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here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15"/>
              </a:spcBef>
            </a:pPr>
            <a:endParaRPr sz="1800" dirty="0">
              <a:latin typeface="Arial Narrow"/>
              <a:cs typeface="Arial Narrow"/>
            </a:endParaRPr>
          </a:p>
          <a:p>
            <a:pPr marR="22225" algn="ctr">
              <a:lnSpc>
                <a:spcPct val="100000"/>
              </a:lnSpc>
              <a:spcBef>
                <a:spcPts val="5"/>
              </a:spcBef>
            </a:pPr>
            <a:r>
              <a:rPr lang="en-GB" sz="14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14145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Arial Narrow"/>
                <a:cs typeface="Arial Narrow"/>
              </a:rPr>
              <a:t>We</a:t>
            </a:r>
            <a:r>
              <a:rPr sz="3200" b="1" spc="-20" dirty="0">
                <a:latin typeface="Arial Narrow"/>
                <a:cs typeface="Arial Narrow"/>
              </a:rPr>
              <a:t> </a:t>
            </a:r>
            <a:r>
              <a:rPr sz="3200" b="1" dirty="0">
                <a:latin typeface="Arial Narrow"/>
                <a:cs typeface="Arial Narrow"/>
              </a:rPr>
              <a:t>would</a:t>
            </a:r>
            <a:r>
              <a:rPr sz="3200" b="1" spc="-60" dirty="0">
                <a:latin typeface="Arial Narrow"/>
                <a:cs typeface="Arial Narrow"/>
              </a:rPr>
              <a:t> </a:t>
            </a:r>
            <a:r>
              <a:rPr sz="3200" b="1" dirty="0">
                <a:latin typeface="Arial Narrow"/>
                <a:cs typeface="Arial Narrow"/>
              </a:rPr>
              <a:t>like</a:t>
            </a:r>
            <a:r>
              <a:rPr sz="3200" b="1" spc="-30" dirty="0">
                <a:latin typeface="Arial Narrow"/>
                <a:cs typeface="Arial Narrow"/>
              </a:rPr>
              <a:t> </a:t>
            </a:r>
            <a:r>
              <a:rPr sz="3200" b="1" dirty="0">
                <a:latin typeface="Arial Narrow"/>
                <a:cs typeface="Arial Narrow"/>
              </a:rPr>
              <a:t>to</a:t>
            </a:r>
            <a:r>
              <a:rPr sz="3200" b="1" spc="-15" dirty="0">
                <a:latin typeface="Arial Narrow"/>
                <a:cs typeface="Arial Narrow"/>
              </a:rPr>
              <a:t> </a:t>
            </a:r>
            <a:r>
              <a:rPr sz="3200" b="1" dirty="0">
                <a:latin typeface="Arial Narrow"/>
                <a:cs typeface="Arial Narrow"/>
              </a:rPr>
              <a:t>hear</a:t>
            </a:r>
            <a:r>
              <a:rPr sz="3200" b="1" spc="-30" dirty="0">
                <a:latin typeface="Arial Narrow"/>
                <a:cs typeface="Arial Narrow"/>
              </a:rPr>
              <a:t> </a:t>
            </a:r>
            <a:r>
              <a:rPr sz="3200" b="1" dirty="0">
                <a:latin typeface="Arial Narrow"/>
                <a:cs typeface="Arial Narrow"/>
              </a:rPr>
              <a:t>from</a:t>
            </a:r>
            <a:r>
              <a:rPr sz="3200" b="1" spc="-15" dirty="0">
                <a:latin typeface="Arial Narrow"/>
                <a:cs typeface="Arial Narrow"/>
              </a:rPr>
              <a:t> </a:t>
            </a:r>
            <a:r>
              <a:rPr sz="3200" b="1" spc="-20" dirty="0">
                <a:latin typeface="Arial Narrow"/>
                <a:cs typeface="Arial Narrow"/>
              </a:rPr>
              <a:t>you!</a:t>
            </a:r>
            <a:endParaRPr sz="320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48383" y="3688079"/>
            <a:ext cx="1437640" cy="45720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38735" rIns="0" bIns="0" rtlCol="0">
            <a:spAutoFit/>
          </a:bodyPr>
          <a:lstStyle/>
          <a:p>
            <a:pPr marL="184150">
              <a:lnSpc>
                <a:spcPct val="100000"/>
              </a:lnSpc>
              <a:spcBef>
                <a:spcPts val="305"/>
              </a:spcBef>
            </a:pP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SENDCO</a:t>
            </a:r>
            <a:endParaRPr sz="2400">
              <a:latin typeface="Arial Narrow"/>
              <a:cs typeface="Arial Narrow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35908" y="2168651"/>
            <a:ext cx="1438910" cy="457200"/>
          </a:xfrm>
          <a:prstGeom prst="rect">
            <a:avLst/>
          </a:prstGeom>
          <a:solidFill>
            <a:srgbClr val="993366"/>
          </a:solidFill>
        </p:spPr>
        <p:txBody>
          <a:bodyPr vert="horz" wrap="square" lIns="0" tIns="38735" rIns="0" bIns="0" rtlCol="0">
            <a:spAutoFit/>
          </a:bodyPr>
          <a:lstStyle/>
          <a:p>
            <a:pPr marL="212725">
              <a:lnSpc>
                <a:spcPct val="100000"/>
              </a:lnSpc>
              <a:spcBef>
                <a:spcPts val="305"/>
              </a:spcBef>
            </a:pP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Teachers</a:t>
            </a:r>
            <a:endParaRPr sz="2400">
              <a:latin typeface="Arial Narrow"/>
              <a:cs typeface="Arial Narro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321552" y="2631948"/>
            <a:ext cx="1440180" cy="832485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38735" rIns="0" bIns="0" rtlCol="0">
            <a:spAutoFit/>
          </a:bodyPr>
          <a:lstStyle/>
          <a:p>
            <a:pPr marL="207010" marR="199390" indent="54610">
              <a:lnSpc>
                <a:spcPct val="100000"/>
              </a:lnSpc>
              <a:spcBef>
                <a:spcPts val="305"/>
              </a:spcBef>
            </a:pP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External</a:t>
            </a:r>
            <a:r>
              <a:rPr sz="2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2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Agencies</a:t>
            </a:r>
            <a:endParaRPr sz="2400">
              <a:latin typeface="Arial Narrow"/>
              <a:cs typeface="Arial Narro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40023" y="4863084"/>
            <a:ext cx="1728470" cy="457200"/>
          </a:xfrm>
          <a:prstGeom prst="rect">
            <a:avLst/>
          </a:prstGeom>
          <a:solidFill>
            <a:srgbClr val="00CCFF"/>
          </a:solidFill>
        </p:spPr>
        <p:txBody>
          <a:bodyPr vert="horz" wrap="square" lIns="0" tIns="38735" rIns="0" bIns="0" rtlCol="0">
            <a:spAutoFit/>
          </a:bodyPr>
          <a:lstStyle/>
          <a:p>
            <a:pPr marL="245110">
              <a:lnSpc>
                <a:spcPct val="100000"/>
              </a:lnSpc>
              <a:spcBef>
                <a:spcPts val="305"/>
              </a:spcBef>
            </a:pPr>
            <a:r>
              <a:rPr sz="2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Contact</a:t>
            </a:r>
            <a:r>
              <a:rPr sz="2400" u="sng" spc="-6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2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 action="ppaction://hlinksldjump"/>
              </a:rPr>
              <a:t>Us</a:t>
            </a:r>
            <a:endParaRPr sz="2400">
              <a:latin typeface="Arial Narrow"/>
              <a:cs typeface="Arial Narro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7532" y="4652771"/>
            <a:ext cx="1440180" cy="830580"/>
          </a:xfrm>
          <a:prstGeom prst="rect">
            <a:avLst/>
          </a:prstGeom>
          <a:solidFill>
            <a:srgbClr val="FF6600"/>
          </a:solidFill>
        </p:spPr>
        <p:txBody>
          <a:bodyPr vert="horz" wrap="square" lIns="0" tIns="393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10"/>
              </a:spcBef>
            </a:pPr>
            <a:r>
              <a:rPr sz="2400" u="sng" spc="-25" dirty="0">
                <a:solidFill>
                  <a:srgbClr val="944F71"/>
                </a:solidFill>
                <a:uFill>
                  <a:solidFill>
                    <a:srgbClr val="944F71"/>
                  </a:solidFill>
                </a:uFill>
                <a:latin typeface="Arial Narrow"/>
                <a:cs typeface="Arial Narrow"/>
                <a:hlinkClick r:id="rId6" action="ppaction://hlinksldjump"/>
              </a:rPr>
              <a:t>SEN</a:t>
            </a:r>
            <a:endParaRPr sz="240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2400" u="sng" spc="-10" dirty="0">
                <a:solidFill>
                  <a:srgbClr val="944F71"/>
                </a:solidFill>
                <a:uFill>
                  <a:solidFill>
                    <a:srgbClr val="944F71"/>
                  </a:solidFill>
                </a:uFill>
                <a:latin typeface="Arial Narrow"/>
                <a:cs typeface="Arial Narrow"/>
                <a:hlinkClick r:id="rId6" action="ppaction://hlinksldjump"/>
              </a:rPr>
              <a:t>Governor</a:t>
            </a:r>
            <a:endParaRPr sz="2400">
              <a:latin typeface="Arial Narrow"/>
              <a:cs typeface="Arial Narro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779520" y="3284220"/>
            <a:ext cx="1729739" cy="457200"/>
          </a:xfrm>
          <a:prstGeom prst="rect">
            <a:avLst/>
          </a:prstGeom>
          <a:solidFill>
            <a:srgbClr val="99CC00"/>
          </a:solidFill>
        </p:spPr>
        <p:txBody>
          <a:bodyPr vert="horz" wrap="square" lIns="0" tIns="39369" rIns="0" bIns="0" rtlCol="0">
            <a:spAutoFit/>
          </a:bodyPr>
          <a:lstStyle/>
          <a:p>
            <a:pPr marL="112395">
              <a:lnSpc>
                <a:spcPct val="100000"/>
              </a:lnSpc>
              <a:spcBef>
                <a:spcPts val="309"/>
              </a:spcBef>
            </a:pPr>
            <a:r>
              <a:rPr sz="2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 action="ppaction://hlinksldjump"/>
              </a:rPr>
              <a:t>Head</a:t>
            </a:r>
            <a:r>
              <a:rPr sz="24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 action="ppaction://hlinksldjump"/>
              </a:rPr>
              <a:t>teacher</a:t>
            </a:r>
            <a:endParaRPr sz="2400">
              <a:latin typeface="Arial Narrow"/>
              <a:cs typeface="Arial Narrow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39522" y="5722873"/>
            <a:ext cx="601980" cy="385445"/>
            <a:chOff x="239522" y="5722873"/>
            <a:chExt cx="601980" cy="385445"/>
          </a:xfrm>
        </p:grpSpPr>
        <p:sp>
          <p:nvSpPr>
            <p:cNvPr id="9" name="object 9"/>
            <p:cNvSpPr/>
            <p:nvPr/>
          </p:nvSpPr>
          <p:spPr>
            <a:xfrm>
              <a:off x="252222" y="5735573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1"/>
                  </a:lnTo>
                  <a:lnTo>
                    <a:pt x="179844" y="359663"/>
                  </a:lnTo>
                  <a:lnTo>
                    <a:pt x="179844" y="269747"/>
                  </a:lnTo>
                  <a:lnTo>
                    <a:pt x="576072" y="269747"/>
                  </a:lnTo>
                  <a:lnTo>
                    <a:pt x="576072" y="89915"/>
                  </a:lnTo>
                  <a:lnTo>
                    <a:pt x="179844" y="89915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52222" y="5735573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1"/>
                  </a:moveTo>
                  <a:lnTo>
                    <a:pt x="179844" y="0"/>
                  </a:lnTo>
                  <a:lnTo>
                    <a:pt x="179844" y="89915"/>
                  </a:lnTo>
                  <a:lnTo>
                    <a:pt x="576072" y="89915"/>
                  </a:lnTo>
                  <a:lnTo>
                    <a:pt x="576072" y="269747"/>
                  </a:lnTo>
                  <a:lnTo>
                    <a:pt x="179844" y="269747"/>
                  </a:lnTo>
                  <a:lnTo>
                    <a:pt x="179844" y="359663"/>
                  </a:lnTo>
                  <a:lnTo>
                    <a:pt x="0" y="179831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2209800" y="6088481"/>
            <a:ext cx="48006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554736" y="2168651"/>
            <a:ext cx="2014855" cy="1201420"/>
          </a:xfrm>
          <a:prstGeom prst="rect">
            <a:avLst/>
          </a:prstGeom>
          <a:solidFill>
            <a:srgbClr val="006FC0"/>
          </a:solidFill>
        </p:spPr>
        <p:txBody>
          <a:bodyPr vert="horz" wrap="square" lIns="0" tIns="21590" rIns="0" bIns="0" rtlCol="0">
            <a:spAutoFit/>
          </a:bodyPr>
          <a:lstStyle/>
          <a:p>
            <a:pPr marL="360680" marR="354965" indent="4445" algn="ctr">
              <a:lnSpc>
                <a:spcPct val="100000"/>
              </a:lnSpc>
              <a:spcBef>
                <a:spcPts val="170"/>
              </a:spcBef>
            </a:pPr>
            <a:r>
              <a:rPr sz="2400" u="sng" spc="-10" dirty="0">
                <a:uFill>
                  <a:solidFill>
                    <a:srgbClr val="000000"/>
                  </a:solidFill>
                </a:uFill>
                <a:hlinkClick r:id="rId8" action="ppaction://hlinksldjump"/>
              </a:rPr>
              <a:t>Additional</a:t>
            </a:r>
            <a:r>
              <a:rPr sz="2400" spc="-10" dirty="0">
                <a:hlinkClick r:id="rId8" action="ppaction://hlinksldjump"/>
              </a:rPr>
              <a:t>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hlinkClick r:id="rId8" action="ppaction://hlinksldjump"/>
              </a:rPr>
              <a:t>support</a:t>
            </a:r>
            <a:r>
              <a:rPr sz="2400" spc="-10" dirty="0">
                <a:hlinkClick r:id="rId8" action="ppaction://hlinksldjump"/>
              </a:rPr>
              <a:t>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hlinkClick r:id="rId8" action="ppaction://hlinksldjump"/>
              </a:rPr>
              <a:t>oportunities</a:t>
            </a:r>
            <a:endParaRPr sz="2400"/>
          </a:p>
        </p:txBody>
      </p:sp>
      <p:sp>
        <p:nvSpPr>
          <p:cNvPr id="13" name="object 13"/>
          <p:cNvSpPr txBox="1"/>
          <p:nvPr/>
        </p:nvSpPr>
        <p:spPr>
          <a:xfrm>
            <a:off x="5996940" y="4352544"/>
            <a:ext cx="2087880" cy="1201420"/>
          </a:xfrm>
          <a:prstGeom prst="rect">
            <a:avLst/>
          </a:prstGeom>
          <a:solidFill>
            <a:srgbClr val="008000"/>
          </a:solidFill>
        </p:spPr>
        <p:txBody>
          <a:bodyPr vert="horz" wrap="square" lIns="0" tIns="22860" rIns="0" bIns="0" rtlCol="0">
            <a:spAutoFit/>
          </a:bodyPr>
          <a:lstStyle/>
          <a:p>
            <a:pPr marL="476250" marR="465455" indent="83820" algn="just">
              <a:lnSpc>
                <a:spcPct val="100000"/>
              </a:lnSpc>
              <a:spcBef>
                <a:spcPts val="180"/>
              </a:spcBef>
            </a:pP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Arial Narrow"/>
                <a:cs typeface="Arial Narrow"/>
                <a:hlinkClick r:id="rId8" action="ppaction://hlinksldjump"/>
              </a:rPr>
              <a:t>Learning</a:t>
            </a:r>
            <a:r>
              <a:rPr sz="2400" spc="-10" dirty="0">
                <a:latin typeface="Arial Narrow"/>
                <a:cs typeface="Arial Narrow"/>
                <a:hlinkClick r:id="rId8" action="ppaction://hlinksldjump"/>
              </a:rPr>
              <a:t>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Arial Narrow"/>
                <a:cs typeface="Arial Narrow"/>
                <a:hlinkClick r:id="rId8" action="ppaction://hlinksldjump"/>
              </a:rPr>
              <a:t>Support</a:t>
            </a:r>
            <a:r>
              <a:rPr sz="2400" spc="-10" dirty="0">
                <a:latin typeface="Arial Narrow"/>
                <a:cs typeface="Arial Narrow"/>
                <a:hlinkClick r:id="rId8" action="ppaction://hlinksldjump"/>
              </a:rPr>
              <a:t>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Arial Narrow"/>
                <a:cs typeface="Arial Narrow"/>
                <a:hlinkClick r:id="rId8" action="ppaction://hlinksldjump"/>
              </a:rPr>
              <a:t>Assistants</a:t>
            </a:r>
            <a:endParaRPr sz="2400">
              <a:latin typeface="Arial Narrow"/>
              <a:cs typeface="Arial Narrow"/>
            </a:endParaRPr>
          </a:p>
        </p:txBody>
      </p:sp>
      <p:pic>
        <p:nvPicPr>
          <p:cNvPr id="15" name="Picture 14" descr="Horsley CofE Primary School">
            <a:extLst>
              <a:ext uri="{FF2B5EF4-FFF2-40B4-BE49-F238E27FC236}">
                <a16:creationId xmlns:a16="http://schemas.microsoft.com/office/drawing/2014/main" id="{17787FC2-537F-07BD-0704-F09E9F4706E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155" y="90579"/>
            <a:ext cx="3509646" cy="18144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894" y="5722873"/>
            <a:ext cx="601980" cy="385445"/>
            <a:chOff x="167894" y="5722873"/>
            <a:chExt cx="601980" cy="385445"/>
          </a:xfrm>
        </p:grpSpPr>
        <p:sp>
          <p:nvSpPr>
            <p:cNvPr id="3" name="object 3"/>
            <p:cNvSpPr/>
            <p:nvPr/>
          </p:nvSpPr>
          <p:spPr>
            <a:xfrm>
              <a:off x="180594" y="5735573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1"/>
                  </a:lnTo>
                  <a:lnTo>
                    <a:pt x="179844" y="359663"/>
                  </a:lnTo>
                  <a:lnTo>
                    <a:pt x="179844" y="269747"/>
                  </a:lnTo>
                  <a:lnTo>
                    <a:pt x="576072" y="269747"/>
                  </a:lnTo>
                  <a:lnTo>
                    <a:pt x="576072" y="89915"/>
                  </a:lnTo>
                  <a:lnTo>
                    <a:pt x="179844" y="89915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80594" y="5735573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1"/>
                  </a:moveTo>
                  <a:lnTo>
                    <a:pt x="179844" y="0"/>
                  </a:lnTo>
                  <a:lnTo>
                    <a:pt x="179844" y="89915"/>
                  </a:lnTo>
                  <a:lnTo>
                    <a:pt x="576072" y="89915"/>
                  </a:lnTo>
                  <a:lnTo>
                    <a:pt x="576072" y="269747"/>
                  </a:lnTo>
                  <a:lnTo>
                    <a:pt x="179844" y="269747"/>
                  </a:lnTo>
                  <a:lnTo>
                    <a:pt x="179844" y="359663"/>
                  </a:lnTo>
                  <a:lnTo>
                    <a:pt x="0" y="179831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227087" y="6061571"/>
            <a:ext cx="5181600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14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875789" y="3181223"/>
            <a:ext cx="5411470" cy="684530"/>
            <a:chOff x="1875789" y="3181223"/>
            <a:chExt cx="5411470" cy="68453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85187" y="3191256"/>
              <a:ext cx="5401818" cy="6743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75789" y="3181223"/>
              <a:ext cx="5379593" cy="652780"/>
            </a:xfrm>
            <a:prstGeom prst="rect">
              <a:avLst/>
            </a:prstGeom>
          </p:spPr>
        </p:pic>
      </p:grp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56488" y="4308335"/>
            <a:ext cx="3745229" cy="1140726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1013866" y="4391659"/>
            <a:ext cx="2907665" cy="9467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968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6FC0"/>
                </a:solidFill>
                <a:latin typeface="Arial Narrow"/>
                <a:cs typeface="Arial Narrow"/>
              </a:rPr>
              <a:t>Derbyshire</a:t>
            </a:r>
            <a:r>
              <a:rPr sz="1800" spc="-60" dirty="0">
                <a:solidFill>
                  <a:srgbClr val="006FC0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06FC0"/>
                </a:solidFill>
                <a:latin typeface="Arial Narrow"/>
                <a:cs typeface="Arial Narrow"/>
              </a:rPr>
              <a:t>Information</a:t>
            </a:r>
            <a:r>
              <a:rPr sz="1800" spc="-90" dirty="0">
                <a:solidFill>
                  <a:srgbClr val="006FC0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06FC0"/>
                </a:solidFill>
                <a:latin typeface="Arial Narrow"/>
                <a:cs typeface="Arial Narrow"/>
              </a:rPr>
              <a:t>Advice</a:t>
            </a:r>
            <a:r>
              <a:rPr sz="1800" spc="-40" dirty="0">
                <a:solidFill>
                  <a:srgbClr val="006FC0"/>
                </a:solidFill>
                <a:latin typeface="Arial Narrow"/>
                <a:cs typeface="Arial Narrow"/>
              </a:rPr>
              <a:t> </a:t>
            </a:r>
            <a:r>
              <a:rPr sz="1800" spc="-25" dirty="0">
                <a:solidFill>
                  <a:srgbClr val="006FC0"/>
                </a:solidFill>
                <a:latin typeface="Arial Narrow"/>
                <a:cs typeface="Arial Narrow"/>
              </a:rPr>
              <a:t>and </a:t>
            </a:r>
            <a:r>
              <a:rPr sz="1800" dirty="0">
                <a:solidFill>
                  <a:srgbClr val="006FC0"/>
                </a:solidFill>
                <a:latin typeface="Arial Narrow"/>
                <a:cs typeface="Arial Narrow"/>
              </a:rPr>
              <a:t>Support</a:t>
            </a:r>
            <a:r>
              <a:rPr sz="1800" spc="-25" dirty="0">
                <a:solidFill>
                  <a:srgbClr val="006FC0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06FC0"/>
                </a:solidFill>
                <a:latin typeface="Arial Narrow"/>
                <a:cs typeface="Arial Narrow"/>
              </a:rPr>
              <a:t>Service</a:t>
            </a:r>
            <a:r>
              <a:rPr sz="1800" spc="-60" dirty="0">
                <a:solidFill>
                  <a:srgbClr val="006FC0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06FC0"/>
                </a:solidFill>
                <a:latin typeface="Arial Narrow"/>
                <a:cs typeface="Arial Narrow"/>
              </a:rPr>
              <a:t>for</a:t>
            </a:r>
            <a:r>
              <a:rPr sz="1800" spc="-45" dirty="0">
                <a:solidFill>
                  <a:srgbClr val="006FC0"/>
                </a:solidFill>
                <a:latin typeface="Arial Narrow"/>
                <a:cs typeface="Arial Narrow"/>
              </a:rPr>
              <a:t> </a:t>
            </a:r>
            <a:r>
              <a:rPr sz="1800" spc="-20" dirty="0">
                <a:solidFill>
                  <a:srgbClr val="006FC0"/>
                </a:solidFill>
                <a:latin typeface="Arial Narrow"/>
                <a:cs typeface="Arial Narrow"/>
              </a:rPr>
              <a:t>Send</a:t>
            </a:r>
            <a:endParaRPr sz="1800">
              <a:latin typeface="Arial Narrow"/>
              <a:cs typeface="Arial Narrow"/>
            </a:endParaRPr>
          </a:p>
          <a:p>
            <a:pPr marL="120014">
              <a:lnSpc>
                <a:spcPct val="100000"/>
              </a:lnSpc>
              <a:spcBef>
                <a:spcPts val="770"/>
              </a:spcBef>
            </a:pP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https://www.derbyshireiass.co.uk/</a:t>
            </a:r>
            <a:endParaRPr sz="1800">
              <a:latin typeface="Arial Narrow"/>
              <a:cs typeface="Arial Narrow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893055" y="4977510"/>
            <a:ext cx="342772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6"/>
              </a:rPr>
              <a:t>http://www.derbyshireautismservices.org/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916423" y="4273283"/>
            <a:ext cx="3743705" cy="866406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5073522" y="4356861"/>
            <a:ext cx="23221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006FC0"/>
                </a:solidFill>
                <a:latin typeface="Arial Narrow"/>
                <a:cs typeface="Arial Narrow"/>
              </a:rPr>
              <a:t>Derbyshire</a:t>
            </a:r>
            <a:r>
              <a:rPr sz="1800" spc="-80" dirty="0">
                <a:solidFill>
                  <a:srgbClr val="006FC0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06FC0"/>
                </a:solidFill>
                <a:latin typeface="Arial Narrow"/>
                <a:cs typeface="Arial Narrow"/>
              </a:rPr>
              <a:t>Autism</a:t>
            </a:r>
            <a:r>
              <a:rPr sz="1800" spc="10" dirty="0">
                <a:solidFill>
                  <a:srgbClr val="006FC0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06FC0"/>
                </a:solidFill>
                <a:latin typeface="Arial Narrow"/>
                <a:cs typeface="Arial Narrow"/>
              </a:rPr>
              <a:t>Services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5" name="Picture 14" descr="Horsley CofE Primary School">
            <a:extLst>
              <a:ext uri="{FF2B5EF4-FFF2-40B4-BE49-F238E27FC236}">
                <a16:creationId xmlns:a16="http://schemas.microsoft.com/office/drawing/2014/main" id="{95C7F207-A62F-FD60-0D26-4964B8DA21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788" y="294681"/>
            <a:ext cx="2126615" cy="21266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3523" y="1190244"/>
            <a:ext cx="8140446" cy="514121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64158" y="1295780"/>
            <a:ext cx="68287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Arial Narrow"/>
                <a:cs typeface="Arial Narrow"/>
              </a:rPr>
              <a:t>Our</a:t>
            </a:r>
            <a:r>
              <a:rPr sz="2400" b="1" spc="-75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SENDCO</a:t>
            </a:r>
            <a:r>
              <a:rPr sz="2400" b="1" spc="-35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–</a:t>
            </a:r>
            <a:r>
              <a:rPr sz="2400" b="1" spc="-60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(Special</a:t>
            </a:r>
            <a:r>
              <a:rPr sz="2400" b="1" spc="-60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Educational</a:t>
            </a:r>
            <a:r>
              <a:rPr sz="2400" b="1" spc="-55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Needs</a:t>
            </a:r>
            <a:r>
              <a:rPr sz="2400" b="1" spc="-45" dirty="0">
                <a:latin typeface="Arial Narrow"/>
                <a:cs typeface="Arial Narrow"/>
              </a:rPr>
              <a:t> </a:t>
            </a:r>
            <a:r>
              <a:rPr sz="2400" b="1" spc="-10" dirty="0">
                <a:latin typeface="Arial Narrow"/>
                <a:cs typeface="Arial Narrow"/>
              </a:rPr>
              <a:t>Co-ordinator)</a:t>
            </a:r>
            <a:endParaRPr sz="2400">
              <a:latin typeface="Arial Narrow"/>
              <a:cs typeface="Arial Narrow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80594" y="292595"/>
            <a:ext cx="8567927" cy="6161163"/>
            <a:chOff x="180594" y="292595"/>
            <a:chExt cx="8567927" cy="6161163"/>
          </a:xfrm>
        </p:grpSpPr>
        <p:sp>
          <p:nvSpPr>
            <p:cNvPr id="5" name="object 5"/>
            <p:cNvSpPr/>
            <p:nvPr/>
          </p:nvSpPr>
          <p:spPr>
            <a:xfrm>
              <a:off x="180594" y="6093713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2"/>
                  </a:lnTo>
                  <a:lnTo>
                    <a:pt x="179844" y="359664"/>
                  </a:lnTo>
                  <a:lnTo>
                    <a:pt x="179844" y="269748"/>
                  </a:lnTo>
                  <a:lnTo>
                    <a:pt x="576072" y="269748"/>
                  </a:lnTo>
                  <a:lnTo>
                    <a:pt x="576072" y="89916"/>
                  </a:lnTo>
                  <a:lnTo>
                    <a:pt x="179844" y="89916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80594" y="6093713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2"/>
                  </a:moveTo>
                  <a:lnTo>
                    <a:pt x="179844" y="0"/>
                  </a:lnTo>
                  <a:lnTo>
                    <a:pt x="179844" y="89916"/>
                  </a:lnTo>
                  <a:lnTo>
                    <a:pt x="576072" y="89916"/>
                  </a:lnTo>
                  <a:lnTo>
                    <a:pt x="576072" y="269748"/>
                  </a:lnTo>
                  <a:lnTo>
                    <a:pt x="179844" y="269748"/>
                  </a:lnTo>
                  <a:lnTo>
                    <a:pt x="179844" y="359664"/>
                  </a:lnTo>
                  <a:lnTo>
                    <a:pt x="0" y="179832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56147" y="292595"/>
              <a:ext cx="2992374" cy="102795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905967" y="1937385"/>
            <a:ext cx="7496809" cy="436209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key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responsibilities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SENDCO may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include:</a:t>
            </a:r>
            <a:endParaRPr sz="1600" dirty="0">
              <a:latin typeface="Arial Narrow"/>
              <a:cs typeface="Arial Narrow"/>
            </a:endParaRPr>
          </a:p>
          <a:p>
            <a:pPr marL="116839" indent="-104139">
              <a:lnSpc>
                <a:spcPct val="100000"/>
              </a:lnSpc>
              <a:buChar char="•"/>
              <a:tabLst>
                <a:tab pos="116839" algn="l"/>
              </a:tabLst>
            </a:pPr>
            <a:r>
              <a:rPr sz="1600" spc="-10" dirty="0">
                <a:latin typeface="Arial Narrow"/>
                <a:cs typeface="Arial Narrow"/>
              </a:rPr>
              <a:t>overseeing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10" dirty="0">
                <a:latin typeface="Arial Narrow"/>
                <a:cs typeface="Arial Narrow"/>
              </a:rPr>
              <a:t> day-to-</a:t>
            </a:r>
            <a:r>
              <a:rPr sz="1600" dirty="0">
                <a:latin typeface="Arial Narrow"/>
                <a:cs typeface="Arial Narrow"/>
              </a:rPr>
              <a:t>day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operation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school’s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SEND</a:t>
            </a:r>
            <a:r>
              <a:rPr sz="1600" spc="-10" dirty="0">
                <a:latin typeface="Arial Narrow"/>
                <a:cs typeface="Arial Narrow"/>
              </a:rPr>
              <a:t> policy</a:t>
            </a:r>
            <a:endParaRPr sz="1600" dirty="0">
              <a:latin typeface="Arial Narrow"/>
              <a:cs typeface="Arial Narrow"/>
            </a:endParaRPr>
          </a:p>
          <a:p>
            <a:pPr marL="116839" indent="-104139">
              <a:lnSpc>
                <a:spcPct val="100000"/>
              </a:lnSpc>
              <a:buChar char="•"/>
              <a:tabLst>
                <a:tab pos="116839" algn="l"/>
              </a:tabLst>
            </a:pPr>
            <a:r>
              <a:rPr sz="1600" spc="-10" dirty="0">
                <a:latin typeface="Arial Narrow"/>
                <a:cs typeface="Arial Narrow"/>
              </a:rPr>
              <a:t>co-</a:t>
            </a:r>
            <a:r>
              <a:rPr sz="1600" dirty="0">
                <a:latin typeface="Arial Narrow"/>
                <a:cs typeface="Arial Narrow"/>
              </a:rPr>
              <a:t>ordinating</a:t>
            </a:r>
            <a:r>
              <a:rPr sz="1600" spc="-6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sometimes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delivering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provision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for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children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SEND</a:t>
            </a:r>
            <a:endParaRPr sz="1600" dirty="0">
              <a:latin typeface="Arial Narrow"/>
              <a:cs typeface="Arial Narrow"/>
            </a:endParaRPr>
          </a:p>
          <a:p>
            <a:pPr marL="116839" indent="-104139">
              <a:lnSpc>
                <a:spcPct val="100000"/>
              </a:lnSpc>
              <a:buChar char="•"/>
              <a:tabLst>
                <a:tab pos="116839" algn="l"/>
              </a:tabLst>
            </a:pPr>
            <a:r>
              <a:rPr sz="1600" dirty="0">
                <a:latin typeface="Arial Narrow"/>
                <a:cs typeface="Arial Narrow"/>
              </a:rPr>
              <a:t>advising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teaching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support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staff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on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SEND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support</a:t>
            </a:r>
            <a:endParaRPr sz="1600" dirty="0">
              <a:latin typeface="Arial Narrow"/>
              <a:cs typeface="Arial Narrow"/>
            </a:endParaRPr>
          </a:p>
          <a:p>
            <a:pPr marL="116839" indent="-104139">
              <a:lnSpc>
                <a:spcPct val="100000"/>
              </a:lnSpc>
              <a:buChar char="•"/>
              <a:tabLst>
                <a:tab pos="116839" algn="l"/>
              </a:tabLst>
            </a:pPr>
            <a:r>
              <a:rPr sz="1600" dirty="0">
                <a:latin typeface="Arial Narrow"/>
                <a:cs typeface="Arial Narrow"/>
              </a:rPr>
              <a:t>liaising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parents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/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carers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pupils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SEND</a:t>
            </a:r>
            <a:endParaRPr sz="1600" dirty="0">
              <a:latin typeface="Arial Narrow"/>
              <a:cs typeface="Arial Narrow"/>
            </a:endParaRPr>
          </a:p>
          <a:p>
            <a:pPr marL="116839" indent="-104139">
              <a:lnSpc>
                <a:spcPct val="100000"/>
              </a:lnSpc>
              <a:buChar char="•"/>
              <a:tabLst>
                <a:tab pos="116839" algn="l"/>
              </a:tabLst>
            </a:pPr>
            <a:r>
              <a:rPr sz="1600" dirty="0">
                <a:latin typeface="Arial Narrow"/>
                <a:cs typeface="Arial Narrow"/>
              </a:rPr>
              <a:t>liaising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early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years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providers,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other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schools,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educational</a:t>
            </a:r>
            <a:r>
              <a:rPr sz="1600" spc="-6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psychologists,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health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social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care</a:t>
            </a:r>
            <a:endParaRPr sz="16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professionals,</a:t>
            </a:r>
            <a:r>
              <a:rPr sz="1600" spc="-7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independent</a:t>
            </a:r>
            <a:r>
              <a:rPr sz="1600" spc="-6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or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voluntary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bodies</a:t>
            </a:r>
            <a:endParaRPr sz="1600" dirty="0">
              <a:latin typeface="Arial Narrow"/>
              <a:cs typeface="Arial Narrow"/>
            </a:endParaRPr>
          </a:p>
          <a:p>
            <a:pPr marL="116839" indent="-104139">
              <a:lnSpc>
                <a:spcPct val="100000"/>
              </a:lnSpc>
              <a:buChar char="•"/>
              <a:tabLst>
                <a:tab pos="116839" algn="l"/>
              </a:tabLst>
            </a:pPr>
            <a:r>
              <a:rPr sz="1600" dirty="0">
                <a:latin typeface="Arial Narrow"/>
                <a:cs typeface="Arial Narrow"/>
              </a:rPr>
              <a:t>being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key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point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contact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external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agencies,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especially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local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authority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its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support</a:t>
            </a:r>
            <a:endParaRPr sz="16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600" spc="-10" dirty="0">
                <a:latin typeface="Arial Narrow"/>
                <a:cs typeface="Arial Narrow"/>
              </a:rPr>
              <a:t>services</a:t>
            </a:r>
            <a:endParaRPr sz="1600" dirty="0">
              <a:latin typeface="Arial Narrow"/>
              <a:cs typeface="Arial Narrow"/>
            </a:endParaRPr>
          </a:p>
          <a:p>
            <a:pPr marL="116839" indent="-104139">
              <a:lnSpc>
                <a:spcPct val="100000"/>
              </a:lnSpc>
              <a:buChar char="•"/>
              <a:tabLst>
                <a:tab pos="116839" algn="l"/>
              </a:tabLst>
            </a:pPr>
            <a:r>
              <a:rPr sz="1600" dirty="0">
                <a:latin typeface="Arial Narrow"/>
                <a:cs typeface="Arial Narrow"/>
              </a:rPr>
              <a:t>liaising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potential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next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providers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education</a:t>
            </a:r>
            <a:r>
              <a:rPr sz="1600" spc="-6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ensure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pupil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their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parents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/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carer</a:t>
            </a:r>
            <a:r>
              <a:rPr sz="1600" spc="-25" dirty="0">
                <a:latin typeface="Arial Narrow"/>
                <a:cs typeface="Arial Narrow"/>
              </a:rPr>
              <a:t> are</a:t>
            </a:r>
            <a:endParaRPr sz="16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informed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about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options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smooth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transition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is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planned</a:t>
            </a:r>
            <a:endParaRPr sz="1600" dirty="0">
              <a:latin typeface="Arial Narrow"/>
              <a:cs typeface="Arial Narrow"/>
            </a:endParaRPr>
          </a:p>
          <a:p>
            <a:pPr marL="12700" marR="5080" indent="104139">
              <a:lnSpc>
                <a:spcPct val="100000"/>
              </a:lnSpc>
              <a:buChar char="•"/>
              <a:tabLst>
                <a:tab pos="116839" algn="l"/>
              </a:tabLst>
            </a:pPr>
            <a:r>
              <a:rPr sz="1600" dirty="0">
                <a:latin typeface="Arial Narrow"/>
                <a:cs typeface="Arial Narrow"/>
              </a:rPr>
              <a:t>working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head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teacher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school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governors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ensure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that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school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meets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spc="-25" dirty="0">
                <a:latin typeface="Arial Narrow"/>
                <a:cs typeface="Arial Narrow"/>
              </a:rPr>
              <a:t>its </a:t>
            </a:r>
            <a:r>
              <a:rPr sz="1600" spc="-10" dirty="0">
                <a:latin typeface="Arial Narrow"/>
                <a:cs typeface="Arial Narrow"/>
              </a:rPr>
              <a:t>responsibilities</a:t>
            </a:r>
            <a:r>
              <a:rPr sz="1600" spc="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under</a:t>
            </a:r>
            <a:r>
              <a:rPr sz="1600" spc="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7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Equality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Act</a:t>
            </a:r>
            <a:r>
              <a:rPr sz="1600" spc="8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(2010)</a:t>
            </a:r>
            <a:r>
              <a:rPr sz="1600" spc="80" dirty="0">
                <a:latin typeface="Arial Narrow"/>
                <a:cs typeface="Arial Narrow"/>
              </a:rPr>
              <a:t> </a:t>
            </a:r>
            <a:r>
              <a:rPr sz="1600" spc="-20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https://www.gov.uk/guidance/equality-</a:t>
            </a:r>
            <a:r>
              <a:rPr sz="1600" spc="-10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act-2010-guidance</a:t>
            </a:r>
            <a:r>
              <a:rPr sz="16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regard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reasonable</a:t>
            </a:r>
            <a:r>
              <a:rPr sz="1600" spc="-6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adjustments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access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arrangements</a:t>
            </a:r>
            <a:endParaRPr sz="1600" dirty="0">
              <a:latin typeface="Arial Narrow"/>
              <a:cs typeface="Arial Narrow"/>
            </a:endParaRPr>
          </a:p>
          <a:p>
            <a:pPr marL="116839" indent="-104139">
              <a:lnSpc>
                <a:spcPct val="100000"/>
              </a:lnSpc>
              <a:buChar char="•"/>
              <a:tabLst>
                <a:tab pos="116839" algn="l"/>
              </a:tabLst>
            </a:pPr>
            <a:r>
              <a:rPr sz="1600" dirty="0">
                <a:latin typeface="Arial Narrow"/>
                <a:cs typeface="Arial Narrow"/>
              </a:rPr>
              <a:t>ensuring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that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school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keeps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records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all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pupils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SEND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up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date</a:t>
            </a:r>
            <a:endParaRPr sz="16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755"/>
              </a:spcBef>
            </a:pPr>
            <a:endParaRPr sz="1600" dirty="0">
              <a:latin typeface="Arial Narrow"/>
              <a:cs typeface="Arial Narrow"/>
            </a:endParaRPr>
          </a:p>
          <a:p>
            <a:pPr marL="124460" algn="ctr">
              <a:lnSpc>
                <a:spcPct val="100000"/>
              </a:lnSpc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DD03A8-84A7-1FA3-FC9A-82789BE0FB60}"/>
              </a:ext>
            </a:extLst>
          </p:cNvPr>
          <p:cNvSpPr txBox="1"/>
          <p:nvPr/>
        </p:nvSpPr>
        <p:spPr>
          <a:xfrm>
            <a:off x="5943600" y="533400"/>
            <a:ext cx="2362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Mrs D Bennett - SENDCO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42772" y="1485900"/>
            <a:ext cx="7838440" cy="4338955"/>
            <a:chOff x="842772" y="1485900"/>
            <a:chExt cx="7838440" cy="43389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8680" y="1527048"/>
              <a:ext cx="7744968" cy="426567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2772" y="1485900"/>
              <a:ext cx="7837932" cy="433882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99160" y="1557527"/>
              <a:ext cx="7633716" cy="415442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99160" y="1557527"/>
              <a:ext cx="7633970" cy="4154804"/>
            </a:xfrm>
            <a:custGeom>
              <a:avLst/>
              <a:gdLst/>
              <a:ahLst/>
              <a:cxnLst/>
              <a:rect l="l" t="t" r="r" b="b"/>
              <a:pathLst>
                <a:path w="7633970" h="4154804">
                  <a:moveTo>
                    <a:pt x="0" y="4154424"/>
                  </a:moveTo>
                  <a:lnTo>
                    <a:pt x="7633716" y="4154424"/>
                  </a:lnTo>
                  <a:lnTo>
                    <a:pt x="7633716" y="0"/>
                  </a:lnTo>
                  <a:lnTo>
                    <a:pt x="0" y="0"/>
                  </a:lnTo>
                  <a:lnTo>
                    <a:pt x="0" y="4154424"/>
                  </a:lnTo>
                  <a:close/>
                </a:path>
              </a:pathLst>
            </a:custGeom>
            <a:ln w="9525">
              <a:solidFill>
                <a:srgbClr val="006F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697604" y="1570990"/>
            <a:ext cx="203771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Arial Narrow"/>
                <a:cs typeface="Arial Narrow"/>
              </a:rPr>
              <a:t>Our</a:t>
            </a:r>
            <a:r>
              <a:rPr sz="2400" b="1" spc="-35" dirty="0">
                <a:latin typeface="Arial Narrow"/>
                <a:cs typeface="Arial Narrow"/>
              </a:rPr>
              <a:t> </a:t>
            </a:r>
            <a:r>
              <a:rPr sz="2400" b="1" spc="-10" dirty="0">
                <a:latin typeface="Arial Narrow"/>
                <a:cs typeface="Arial Narrow"/>
              </a:rPr>
              <a:t>Headteacher</a:t>
            </a:r>
            <a:endParaRPr sz="2400">
              <a:latin typeface="Arial Narrow"/>
              <a:cs typeface="Arial Narrow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67894" y="5722873"/>
            <a:ext cx="601980" cy="385445"/>
            <a:chOff x="167894" y="5722873"/>
            <a:chExt cx="601980" cy="385445"/>
          </a:xfrm>
        </p:grpSpPr>
        <p:sp>
          <p:nvSpPr>
            <p:cNvPr id="9" name="object 9"/>
            <p:cNvSpPr/>
            <p:nvPr/>
          </p:nvSpPr>
          <p:spPr>
            <a:xfrm>
              <a:off x="180594" y="5735573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1"/>
                  </a:lnTo>
                  <a:lnTo>
                    <a:pt x="179844" y="359663"/>
                  </a:lnTo>
                  <a:lnTo>
                    <a:pt x="179844" y="269747"/>
                  </a:lnTo>
                  <a:lnTo>
                    <a:pt x="576072" y="269747"/>
                  </a:lnTo>
                  <a:lnTo>
                    <a:pt x="576072" y="89915"/>
                  </a:lnTo>
                  <a:lnTo>
                    <a:pt x="179844" y="89915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80594" y="5735573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1"/>
                  </a:moveTo>
                  <a:lnTo>
                    <a:pt x="179844" y="0"/>
                  </a:lnTo>
                  <a:lnTo>
                    <a:pt x="179844" y="89915"/>
                  </a:lnTo>
                  <a:lnTo>
                    <a:pt x="576072" y="89915"/>
                  </a:lnTo>
                  <a:lnTo>
                    <a:pt x="576072" y="269747"/>
                  </a:lnTo>
                  <a:lnTo>
                    <a:pt x="179844" y="269747"/>
                  </a:lnTo>
                  <a:lnTo>
                    <a:pt x="179844" y="359663"/>
                  </a:lnTo>
                  <a:lnTo>
                    <a:pt x="0" y="179831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78509" y="1941322"/>
            <a:ext cx="7468870" cy="443390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 Narrow"/>
                <a:cs typeface="Arial Narrow"/>
              </a:rPr>
              <a:t>Responsible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for:</a:t>
            </a:r>
            <a:endParaRPr sz="1600" dirty="0">
              <a:latin typeface="Arial Narrow"/>
              <a:cs typeface="Arial Narrow"/>
            </a:endParaRPr>
          </a:p>
          <a:p>
            <a:pPr marL="12700">
              <a:lnSpc>
                <a:spcPts val="1914"/>
              </a:lnSpc>
              <a:spcBef>
                <a:spcPts val="10"/>
              </a:spcBef>
            </a:pP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day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day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Leadership</a:t>
            </a:r>
            <a:r>
              <a:rPr sz="1600" spc="-6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Management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all</a:t>
            </a:r>
            <a:r>
              <a:rPr sz="1600" b="1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aspects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school,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this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includes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support</a:t>
            </a:r>
            <a:r>
              <a:rPr sz="1600" spc="-60" dirty="0">
                <a:latin typeface="Arial Narrow"/>
                <a:cs typeface="Arial Narrow"/>
              </a:rPr>
              <a:t> </a:t>
            </a:r>
            <a:r>
              <a:rPr sz="1600" spc="-25" dirty="0">
                <a:latin typeface="Arial Narrow"/>
                <a:cs typeface="Arial Narrow"/>
              </a:rPr>
              <a:t>for</a:t>
            </a:r>
            <a:endParaRPr sz="1600" dirty="0">
              <a:latin typeface="Arial Narrow"/>
              <a:cs typeface="Arial Narrow"/>
            </a:endParaRPr>
          </a:p>
          <a:p>
            <a:pPr marL="12700">
              <a:lnSpc>
                <a:spcPts val="1914"/>
              </a:lnSpc>
            </a:pPr>
            <a:r>
              <a:rPr sz="1600" dirty="0">
                <a:latin typeface="Arial Narrow"/>
                <a:cs typeface="Arial Narrow"/>
              </a:rPr>
              <a:t>children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SEND.</a:t>
            </a:r>
            <a:endParaRPr sz="16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600" dirty="0">
              <a:latin typeface="Arial Narrow"/>
              <a:cs typeface="Arial Narrow"/>
            </a:endParaRPr>
          </a:p>
          <a:p>
            <a:pPr marL="12700" marR="530860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They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will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delegate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responsibility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 SENDCO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Class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Teachers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but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is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still</a:t>
            </a:r>
            <a:r>
              <a:rPr sz="1600" spc="-10" dirty="0">
                <a:latin typeface="Arial Narrow"/>
                <a:cs typeface="Arial Narrow"/>
              </a:rPr>
              <a:t> responsible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spc="-25" dirty="0">
                <a:latin typeface="Arial Narrow"/>
                <a:cs typeface="Arial Narrow"/>
              </a:rPr>
              <a:t>for </a:t>
            </a:r>
            <a:r>
              <a:rPr sz="1600" dirty="0">
                <a:latin typeface="Arial Narrow"/>
                <a:cs typeface="Arial Narrow"/>
              </a:rPr>
              <a:t>ensuring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that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your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child's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needs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are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met.</a:t>
            </a:r>
            <a:endParaRPr sz="16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16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Arial Narrow"/>
                <a:cs typeface="Arial Narrow"/>
              </a:rPr>
              <a:t>They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must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make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sure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that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Governing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Body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is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kept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up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date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about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any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issues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school</a:t>
            </a:r>
            <a:endParaRPr sz="16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relating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SEND.</a:t>
            </a:r>
            <a:endParaRPr sz="16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sz="1600" dirty="0">
              <a:latin typeface="Arial Narrow"/>
              <a:cs typeface="Arial Narrow"/>
            </a:endParaRPr>
          </a:p>
          <a:p>
            <a:pPr marL="12700" marR="768985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Alongside</a:t>
            </a:r>
            <a:r>
              <a:rPr sz="1600" spc="-6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Governing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Body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conjunction</a:t>
            </a:r>
            <a:r>
              <a:rPr sz="1600" spc="-5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SENDCO,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Head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teacher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spc="-25" dirty="0">
                <a:latin typeface="Arial Narrow"/>
                <a:cs typeface="Arial Narrow"/>
              </a:rPr>
              <a:t>has </a:t>
            </a:r>
            <a:r>
              <a:rPr sz="1600" spc="-10" dirty="0">
                <a:latin typeface="Arial Narrow"/>
                <a:cs typeface="Arial Narrow"/>
              </a:rPr>
              <a:t>responsibility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for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allocating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SEND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budget.</a:t>
            </a:r>
            <a:endParaRPr sz="16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sz="1600" dirty="0">
              <a:latin typeface="Arial Narrow"/>
              <a:cs typeface="Arial Narrow"/>
            </a:endParaRPr>
          </a:p>
          <a:p>
            <a:pPr marL="12700" marR="745490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If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you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would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like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contact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Headteacher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please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either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email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through </a:t>
            </a:r>
            <a:r>
              <a:rPr lang="en-GB" sz="1600" u="sng" spc="-10" dirty="0" err="1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</a:rPr>
              <a:t>info@horsleycofeprimary.school</a:t>
            </a:r>
            <a:r>
              <a:rPr sz="1600" spc="3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or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Telephone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spc="-20" dirty="0">
                <a:latin typeface="Arial Narrow"/>
                <a:cs typeface="Arial Narrow"/>
              </a:rPr>
              <a:t>01</a:t>
            </a:r>
            <a:r>
              <a:rPr lang="en-GB" sz="1600" spc="-20" dirty="0">
                <a:latin typeface="Arial Narrow"/>
                <a:cs typeface="Arial Narrow"/>
              </a:rPr>
              <a:t>332 880782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make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appointment</a:t>
            </a:r>
            <a:endParaRPr sz="16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90"/>
              </a:spcBef>
            </a:pPr>
            <a:endParaRPr sz="1600" dirty="0">
              <a:latin typeface="Arial Narrow"/>
              <a:cs typeface="Arial Narrow"/>
            </a:endParaRPr>
          </a:p>
          <a:p>
            <a:pPr marR="488950" algn="ctr">
              <a:lnSpc>
                <a:spcPct val="100000"/>
              </a:lnSpc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756148" y="327647"/>
            <a:ext cx="2992374" cy="1166634"/>
            <a:chOff x="5756148" y="327647"/>
            <a:chExt cx="2992374" cy="1166634"/>
          </a:xfrm>
        </p:grpSpPr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56148" y="327647"/>
              <a:ext cx="2992374" cy="1166634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40500" y="871855"/>
              <a:ext cx="1119251" cy="175514"/>
            </a:xfrm>
            <a:prstGeom prst="rect">
              <a:avLst/>
            </a:prstGeom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55E49E6A-109B-3C37-74C9-837302A025F4}"/>
              </a:ext>
            </a:extLst>
          </p:cNvPr>
          <p:cNvSpPr txBox="1"/>
          <p:nvPr/>
        </p:nvSpPr>
        <p:spPr>
          <a:xfrm>
            <a:off x="6324600" y="6096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Mr. R Cripps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8388" y="1696211"/>
            <a:ext cx="7864602" cy="387934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91915" y="1788033"/>
            <a:ext cx="24307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Arial Narrow"/>
                <a:cs typeface="Arial Narrow"/>
              </a:rPr>
              <a:t>Our</a:t>
            </a:r>
            <a:r>
              <a:rPr sz="2400" b="1" spc="-40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SEND</a:t>
            </a:r>
            <a:r>
              <a:rPr sz="2400" b="1" spc="-15" dirty="0">
                <a:latin typeface="Arial Narrow"/>
                <a:cs typeface="Arial Narrow"/>
              </a:rPr>
              <a:t> </a:t>
            </a:r>
            <a:r>
              <a:rPr sz="2400" b="1" spc="-10" dirty="0">
                <a:latin typeface="Arial Narrow"/>
                <a:cs typeface="Arial Narrow"/>
              </a:rPr>
              <a:t>Governor</a:t>
            </a:r>
            <a:endParaRPr sz="2400">
              <a:latin typeface="Arial Narrow"/>
              <a:cs typeface="Arial Narro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76071" y="2429332"/>
            <a:ext cx="7061834" cy="19469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Narrow"/>
                <a:cs typeface="Arial Narrow"/>
              </a:rPr>
              <a:t>Responsible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for:</a:t>
            </a:r>
            <a:endParaRPr sz="1800" dirty="0">
              <a:latin typeface="Arial Narrow"/>
              <a:cs typeface="Arial Narrow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Making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sure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that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necessary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made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any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who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attends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school </a:t>
            </a:r>
            <a:r>
              <a:rPr sz="1800" dirty="0">
                <a:latin typeface="Arial Narrow"/>
                <a:cs typeface="Arial Narrow"/>
              </a:rPr>
              <a:t>who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has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SEND.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Alongside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Head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has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responsibility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allocating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budget.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If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would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like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contact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our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Governor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please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contact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office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on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spc="-20" dirty="0">
                <a:latin typeface="Arial Narrow"/>
                <a:cs typeface="Arial Narrow"/>
              </a:rPr>
              <a:t>0</a:t>
            </a:r>
            <a:r>
              <a:rPr lang="en-GB" sz="1800" spc="-20" dirty="0">
                <a:latin typeface="Arial Narrow"/>
                <a:cs typeface="Arial Narrow"/>
              </a:rPr>
              <a:t>1332 880782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email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lang="en-GB" sz="1800" spc="-10" dirty="0" err="1">
                <a:solidFill>
                  <a:srgbClr val="0462C1"/>
                </a:solidFill>
                <a:latin typeface="Arial Narrow"/>
                <a:cs typeface="Arial Narrow"/>
              </a:rPr>
              <a:t>i</a:t>
            </a:r>
            <a:r>
              <a:rPr lang="en-GB" spc="-10" dirty="0" err="1">
                <a:solidFill>
                  <a:srgbClr val="0462C1"/>
                </a:solidFill>
                <a:latin typeface="Arial Narrow"/>
                <a:cs typeface="Arial Narrow"/>
              </a:rPr>
              <a:t>nfo@horsleycofeprimary.school</a:t>
            </a:r>
            <a:endParaRPr sz="1800" dirty="0">
              <a:latin typeface="Arial Narrow"/>
              <a:cs typeface="Arial Narrow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67894" y="5792978"/>
            <a:ext cx="601980" cy="386715"/>
            <a:chOff x="167894" y="5792978"/>
            <a:chExt cx="601980" cy="386715"/>
          </a:xfrm>
        </p:grpSpPr>
        <p:sp>
          <p:nvSpPr>
            <p:cNvPr id="6" name="object 6"/>
            <p:cNvSpPr/>
            <p:nvPr/>
          </p:nvSpPr>
          <p:spPr>
            <a:xfrm>
              <a:off x="180594" y="580567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80594" y="580567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209801" y="5509361"/>
            <a:ext cx="5105400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14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665595" y="474725"/>
            <a:ext cx="2992374" cy="1139953"/>
            <a:chOff x="5665595" y="474725"/>
            <a:chExt cx="2992374" cy="1139953"/>
          </a:xfrm>
        </p:grpSpPr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65595" y="474725"/>
              <a:ext cx="2992374" cy="113995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12661" y="1058036"/>
              <a:ext cx="1420367" cy="178308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B0E6DF9-EFB8-10F4-2B82-8AF38AC8F8A3}"/>
              </a:ext>
            </a:extLst>
          </p:cNvPr>
          <p:cNvSpPr txBox="1"/>
          <p:nvPr/>
        </p:nvSpPr>
        <p:spPr>
          <a:xfrm>
            <a:off x="6252336" y="685800"/>
            <a:ext cx="1672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Mrs R Newton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894" y="2461260"/>
            <a:ext cx="8765540" cy="3968115"/>
            <a:chOff x="167894" y="2461260"/>
            <a:chExt cx="8765540" cy="39681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8160" y="2461260"/>
              <a:ext cx="8414766" cy="396773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80594" y="5950457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80594" y="5950457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43227" y="413004"/>
            <a:ext cx="3844290" cy="1529334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677161" y="503936"/>
            <a:ext cx="3054985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105"/>
              </a:spcBef>
            </a:pPr>
            <a:r>
              <a:rPr sz="2000" dirty="0"/>
              <a:t>Do</a:t>
            </a:r>
            <a:r>
              <a:rPr sz="2000" spc="-60" dirty="0"/>
              <a:t> </a:t>
            </a:r>
            <a:r>
              <a:rPr sz="2000" dirty="0"/>
              <a:t>children</a:t>
            </a:r>
            <a:r>
              <a:rPr sz="2000" spc="-40" dirty="0"/>
              <a:t> </a:t>
            </a:r>
            <a:r>
              <a:rPr sz="2000" dirty="0"/>
              <a:t>with</a:t>
            </a:r>
            <a:r>
              <a:rPr sz="2000" spc="-60" dirty="0"/>
              <a:t> </a:t>
            </a:r>
            <a:r>
              <a:rPr sz="2000" dirty="0"/>
              <a:t>SEND</a:t>
            </a:r>
            <a:r>
              <a:rPr sz="2000" spc="-30" dirty="0"/>
              <a:t> </a:t>
            </a:r>
            <a:r>
              <a:rPr sz="2000" spc="-10" dirty="0"/>
              <a:t>(Special </a:t>
            </a:r>
            <a:r>
              <a:rPr sz="2000" dirty="0"/>
              <a:t>Educational</a:t>
            </a:r>
            <a:r>
              <a:rPr sz="2000" spc="-65" dirty="0"/>
              <a:t> </a:t>
            </a:r>
            <a:r>
              <a:rPr sz="2000" dirty="0"/>
              <a:t>Needs</a:t>
            </a:r>
            <a:r>
              <a:rPr sz="2000" spc="-70" dirty="0"/>
              <a:t> </a:t>
            </a:r>
            <a:r>
              <a:rPr sz="2000" spc="-25" dirty="0"/>
              <a:t>and </a:t>
            </a:r>
            <a:r>
              <a:rPr sz="2000" dirty="0"/>
              <a:t>Disabilities)</a:t>
            </a:r>
            <a:r>
              <a:rPr sz="2000" spc="-40" dirty="0"/>
              <a:t> </a:t>
            </a:r>
            <a:r>
              <a:rPr sz="2000" dirty="0"/>
              <a:t>come</a:t>
            </a:r>
            <a:r>
              <a:rPr sz="2000" spc="-40" dirty="0"/>
              <a:t> </a:t>
            </a:r>
            <a:r>
              <a:rPr sz="2000" dirty="0"/>
              <a:t>to</a:t>
            </a:r>
            <a:r>
              <a:rPr sz="2000" spc="-55" dirty="0"/>
              <a:t> </a:t>
            </a:r>
            <a:r>
              <a:rPr sz="2000" dirty="0"/>
              <a:t>our</a:t>
            </a:r>
            <a:r>
              <a:rPr sz="2000" spc="-40" dirty="0"/>
              <a:t> </a:t>
            </a:r>
            <a:r>
              <a:rPr sz="2000" spc="-10" dirty="0"/>
              <a:t>School?</a:t>
            </a:r>
            <a:endParaRPr sz="2000"/>
          </a:p>
        </p:txBody>
      </p:sp>
      <p:sp>
        <p:nvSpPr>
          <p:cNvPr id="8" name="object 8"/>
          <p:cNvSpPr txBox="1"/>
          <p:nvPr/>
        </p:nvSpPr>
        <p:spPr>
          <a:xfrm>
            <a:off x="690168" y="2551938"/>
            <a:ext cx="7693025" cy="409471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939925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 Narrow"/>
                <a:cs typeface="Arial Narrow"/>
              </a:rPr>
              <a:t>We</a:t>
            </a:r>
            <a:r>
              <a:rPr sz="2000" spc="-4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are</a:t>
            </a:r>
            <a:r>
              <a:rPr sz="2000" spc="-2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</a:t>
            </a:r>
            <a:r>
              <a:rPr sz="2000" spc="-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mainstream</a:t>
            </a:r>
            <a:r>
              <a:rPr sz="2000" spc="-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school</a:t>
            </a:r>
            <a:r>
              <a:rPr sz="2000" spc="-2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and</a:t>
            </a:r>
            <a:r>
              <a:rPr sz="2000" spc="-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the</a:t>
            </a:r>
            <a:r>
              <a:rPr sz="2000" spc="-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majority</a:t>
            </a:r>
            <a:r>
              <a:rPr sz="2000" spc="-3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of</a:t>
            </a:r>
            <a:r>
              <a:rPr sz="2000" spc="-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our</a:t>
            </a:r>
            <a:r>
              <a:rPr sz="2000" spc="-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pupils</a:t>
            </a:r>
            <a:r>
              <a:rPr sz="2000" spc="-30" dirty="0">
                <a:latin typeface="Arial Narrow"/>
                <a:cs typeface="Arial Narrow"/>
              </a:rPr>
              <a:t> </a:t>
            </a:r>
            <a:r>
              <a:rPr sz="2000" spc="-25" dirty="0">
                <a:latin typeface="Arial Narrow"/>
                <a:cs typeface="Arial Narrow"/>
              </a:rPr>
              <a:t>are </a:t>
            </a:r>
            <a:r>
              <a:rPr sz="2000" dirty="0">
                <a:latin typeface="Arial Narrow"/>
                <a:cs typeface="Arial Narrow"/>
              </a:rPr>
              <a:t>expected</a:t>
            </a:r>
            <a:r>
              <a:rPr sz="2000" spc="-3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to</a:t>
            </a:r>
            <a:r>
              <a:rPr sz="2000" spc="-5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reach</a:t>
            </a:r>
            <a:r>
              <a:rPr sz="2000" spc="-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the</a:t>
            </a:r>
            <a:r>
              <a:rPr sz="2000" spc="-4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learning</a:t>
            </a:r>
            <a:r>
              <a:rPr sz="2000" spc="-4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goals</a:t>
            </a:r>
            <a:r>
              <a:rPr sz="2000" spc="-2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for</a:t>
            </a:r>
            <a:r>
              <a:rPr sz="2000" spc="-6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their</a:t>
            </a:r>
            <a:r>
              <a:rPr sz="2000" spc="-35" dirty="0">
                <a:latin typeface="Arial Narrow"/>
                <a:cs typeface="Arial Narrow"/>
              </a:rPr>
              <a:t> </a:t>
            </a:r>
            <a:r>
              <a:rPr sz="2000" spc="-20" dirty="0">
                <a:latin typeface="Arial Narrow"/>
                <a:cs typeface="Arial Narrow"/>
              </a:rPr>
              <a:t>age.</a:t>
            </a:r>
            <a:endParaRPr sz="20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endParaRPr sz="2000" dirty="0">
              <a:latin typeface="Arial Narrow"/>
              <a:cs typeface="Arial Narrow"/>
            </a:endParaRPr>
          </a:p>
          <a:p>
            <a:pPr marL="12700" marR="5080" algn="just">
              <a:lnSpc>
                <a:spcPct val="100000"/>
              </a:lnSpc>
            </a:pPr>
            <a:r>
              <a:rPr sz="2000" dirty="0">
                <a:latin typeface="Arial Narrow"/>
                <a:cs typeface="Arial Narrow"/>
              </a:rPr>
              <a:t>A</a:t>
            </a:r>
            <a:r>
              <a:rPr sz="2000" spc="-6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small</a:t>
            </a:r>
            <a:r>
              <a:rPr sz="2000" spc="1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number of</a:t>
            </a:r>
            <a:r>
              <a:rPr sz="2000" spc="1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our</a:t>
            </a:r>
            <a:r>
              <a:rPr sz="2000" spc="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pupils</a:t>
            </a:r>
            <a:r>
              <a:rPr sz="2000" spc="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do</a:t>
            </a:r>
            <a:r>
              <a:rPr sz="2000" spc="-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have</a:t>
            </a:r>
            <a:r>
              <a:rPr sz="2000" spc="1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special</a:t>
            </a:r>
            <a:r>
              <a:rPr sz="2000" spc="1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educational</a:t>
            </a:r>
            <a:r>
              <a:rPr sz="2000" spc="1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needs</a:t>
            </a:r>
            <a:r>
              <a:rPr sz="2000" spc="1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and/or</a:t>
            </a:r>
            <a:r>
              <a:rPr sz="2000" spc="20" dirty="0">
                <a:latin typeface="Arial Narrow"/>
                <a:cs typeface="Arial Narrow"/>
              </a:rPr>
              <a:t> </a:t>
            </a:r>
            <a:r>
              <a:rPr sz="2000" spc="-10" dirty="0">
                <a:latin typeface="Arial Narrow"/>
                <a:cs typeface="Arial Narrow"/>
              </a:rPr>
              <a:t>disabilities. </a:t>
            </a:r>
            <a:r>
              <a:rPr sz="2000" dirty="0">
                <a:latin typeface="Arial Narrow"/>
                <a:cs typeface="Arial Narrow"/>
              </a:rPr>
              <a:t>We</a:t>
            </a:r>
            <a:r>
              <a:rPr sz="2000" spc="4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identify</a:t>
            </a:r>
            <a:r>
              <a:rPr sz="2000" spc="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</a:t>
            </a:r>
            <a:r>
              <a:rPr sz="2000" spc="5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child</a:t>
            </a:r>
            <a:r>
              <a:rPr sz="2000" spc="5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as</a:t>
            </a:r>
            <a:r>
              <a:rPr sz="2000" spc="5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having</a:t>
            </a:r>
            <a:r>
              <a:rPr sz="2000" spc="5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SEND</a:t>
            </a:r>
            <a:r>
              <a:rPr sz="2000" spc="6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if</a:t>
            </a:r>
            <a:r>
              <a:rPr sz="2000" spc="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they</a:t>
            </a:r>
            <a:r>
              <a:rPr sz="2000" spc="6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receive</a:t>
            </a:r>
            <a:r>
              <a:rPr sz="2000" spc="5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any</a:t>
            </a:r>
            <a:r>
              <a:rPr sz="2000" spc="5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support</a:t>
            </a:r>
            <a:r>
              <a:rPr sz="2000" spc="5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which</a:t>
            </a:r>
            <a:r>
              <a:rPr sz="2000" spc="5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is</a:t>
            </a:r>
            <a:r>
              <a:rPr sz="2000" spc="55" dirty="0">
                <a:latin typeface="Arial Narrow"/>
                <a:cs typeface="Arial Narrow"/>
              </a:rPr>
              <a:t> </a:t>
            </a:r>
            <a:r>
              <a:rPr sz="2000" spc="-10" dirty="0">
                <a:latin typeface="Arial Narrow"/>
                <a:cs typeface="Arial Narrow"/>
              </a:rPr>
              <a:t>additional </a:t>
            </a:r>
            <a:r>
              <a:rPr sz="2000" dirty="0">
                <a:latin typeface="Arial Narrow"/>
                <a:cs typeface="Arial Narrow"/>
              </a:rPr>
              <a:t>to</a:t>
            </a:r>
            <a:r>
              <a:rPr sz="2000" spc="114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or</a:t>
            </a:r>
            <a:r>
              <a:rPr sz="2000" spc="120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different</a:t>
            </a:r>
            <a:r>
              <a:rPr sz="2000" spc="110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from</a:t>
            </a:r>
            <a:r>
              <a:rPr sz="2000" spc="114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everyday</a:t>
            </a:r>
            <a:r>
              <a:rPr sz="2000" spc="120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practice</a:t>
            </a:r>
            <a:r>
              <a:rPr sz="2000" spc="114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and/or</a:t>
            </a:r>
            <a:r>
              <a:rPr sz="2000" spc="120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receive</a:t>
            </a:r>
            <a:r>
              <a:rPr sz="2000" spc="120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support</a:t>
            </a:r>
            <a:r>
              <a:rPr sz="2000" spc="120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from</a:t>
            </a:r>
            <a:r>
              <a:rPr sz="2000" spc="120" dirty="0">
                <a:latin typeface="Arial Narrow"/>
                <a:cs typeface="Arial Narrow"/>
              </a:rPr>
              <a:t>  </a:t>
            </a:r>
            <a:r>
              <a:rPr sz="2000" spc="-10" dirty="0">
                <a:latin typeface="Arial Narrow"/>
                <a:cs typeface="Arial Narrow"/>
              </a:rPr>
              <a:t>outside agencies.</a:t>
            </a:r>
            <a:endParaRPr sz="20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endParaRPr sz="2000" dirty="0">
              <a:latin typeface="Arial Narrow"/>
              <a:cs typeface="Arial Narrow"/>
            </a:endParaRPr>
          </a:p>
          <a:p>
            <a:pPr marL="12700" marR="5715" algn="just">
              <a:lnSpc>
                <a:spcPct val="100000"/>
              </a:lnSpc>
            </a:pPr>
            <a:r>
              <a:rPr sz="2000" dirty="0">
                <a:latin typeface="Arial Narrow"/>
                <a:cs typeface="Arial Narrow"/>
              </a:rPr>
              <a:t>We</a:t>
            </a:r>
            <a:r>
              <a:rPr sz="2000" spc="229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have</a:t>
            </a:r>
            <a:r>
              <a:rPr sz="2000" spc="2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an</a:t>
            </a:r>
            <a:r>
              <a:rPr sz="2000" spc="235" dirty="0">
                <a:latin typeface="Arial Narrow"/>
                <a:cs typeface="Arial Narrow"/>
              </a:rPr>
              <a:t> </a:t>
            </a:r>
            <a:r>
              <a:rPr sz="2000" b="1" dirty="0">
                <a:latin typeface="Arial Narrow"/>
                <a:cs typeface="Arial Narrow"/>
              </a:rPr>
              <a:t>SEND</a:t>
            </a:r>
            <a:r>
              <a:rPr sz="2000" b="1" spc="245" dirty="0">
                <a:latin typeface="Arial Narrow"/>
                <a:cs typeface="Arial Narrow"/>
              </a:rPr>
              <a:t> </a:t>
            </a:r>
            <a:r>
              <a:rPr sz="2000" b="1" dirty="0">
                <a:latin typeface="Arial Narrow"/>
                <a:cs typeface="Arial Narrow"/>
              </a:rPr>
              <a:t>policy</a:t>
            </a:r>
            <a:r>
              <a:rPr sz="2000" b="1" spc="229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in</a:t>
            </a:r>
            <a:r>
              <a:rPr sz="2000" spc="22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place</a:t>
            </a:r>
            <a:r>
              <a:rPr sz="2000" spc="2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to</a:t>
            </a:r>
            <a:r>
              <a:rPr sz="2000" spc="2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support</a:t>
            </a:r>
            <a:r>
              <a:rPr sz="2000" spc="21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these</a:t>
            </a:r>
            <a:r>
              <a:rPr sz="2000" spc="2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children.</a:t>
            </a:r>
            <a:r>
              <a:rPr sz="2000" spc="22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We</a:t>
            </a:r>
            <a:r>
              <a:rPr sz="2000" spc="2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also</a:t>
            </a:r>
            <a:r>
              <a:rPr sz="2000" spc="229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have</a:t>
            </a:r>
            <a:r>
              <a:rPr sz="2000" spc="235" dirty="0">
                <a:latin typeface="Arial Narrow"/>
                <a:cs typeface="Arial Narrow"/>
              </a:rPr>
              <a:t> </a:t>
            </a:r>
            <a:r>
              <a:rPr sz="2000" spc="-25" dirty="0">
                <a:latin typeface="Arial Narrow"/>
                <a:cs typeface="Arial Narrow"/>
              </a:rPr>
              <a:t>an </a:t>
            </a:r>
            <a:r>
              <a:rPr sz="2000" b="1" dirty="0">
                <a:latin typeface="Arial Narrow"/>
                <a:cs typeface="Arial Narrow"/>
              </a:rPr>
              <a:t>Intimate</a:t>
            </a:r>
            <a:r>
              <a:rPr sz="2000" b="1" spc="80" dirty="0">
                <a:latin typeface="Arial Narrow"/>
                <a:cs typeface="Arial Narrow"/>
              </a:rPr>
              <a:t> </a:t>
            </a:r>
            <a:r>
              <a:rPr sz="2000" b="1" dirty="0">
                <a:latin typeface="Arial Narrow"/>
                <a:cs typeface="Arial Narrow"/>
              </a:rPr>
              <a:t>Care</a:t>
            </a:r>
            <a:r>
              <a:rPr sz="2000" b="1" spc="85" dirty="0">
                <a:latin typeface="Arial Narrow"/>
                <a:cs typeface="Arial Narrow"/>
              </a:rPr>
              <a:t> </a:t>
            </a:r>
            <a:r>
              <a:rPr sz="2000" b="1" dirty="0">
                <a:latin typeface="Arial Narrow"/>
                <a:cs typeface="Arial Narrow"/>
              </a:rPr>
              <a:t>Policy</a:t>
            </a:r>
            <a:r>
              <a:rPr sz="2000" b="1" spc="8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for</a:t>
            </a:r>
            <a:r>
              <a:rPr sz="2000" spc="8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any</a:t>
            </a:r>
            <a:r>
              <a:rPr sz="2000" spc="8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children</a:t>
            </a:r>
            <a:r>
              <a:rPr sz="2000" spc="8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with</a:t>
            </a:r>
            <a:r>
              <a:rPr sz="2000" spc="8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specific</a:t>
            </a:r>
            <a:r>
              <a:rPr sz="2000" spc="7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needs</a:t>
            </a:r>
            <a:r>
              <a:rPr sz="2000" spc="8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which</a:t>
            </a:r>
            <a:r>
              <a:rPr sz="2000" spc="8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is</a:t>
            </a:r>
            <a:r>
              <a:rPr sz="2000" spc="8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available</a:t>
            </a:r>
            <a:r>
              <a:rPr sz="2000" spc="100" dirty="0">
                <a:latin typeface="Arial Narrow"/>
                <a:cs typeface="Arial Narrow"/>
              </a:rPr>
              <a:t> </a:t>
            </a:r>
            <a:r>
              <a:rPr sz="2000" spc="-20" dirty="0">
                <a:latin typeface="Arial Narrow"/>
                <a:cs typeface="Arial Narrow"/>
              </a:rPr>
              <a:t>upon </a:t>
            </a:r>
            <a:r>
              <a:rPr sz="2000" spc="-10" dirty="0">
                <a:latin typeface="Arial Narrow"/>
                <a:cs typeface="Arial Narrow"/>
              </a:rPr>
              <a:t>request.</a:t>
            </a:r>
            <a:endParaRPr sz="2000" dirty="0">
              <a:latin typeface="Arial Narrow"/>
              <a:cs typeface="Arial Narrow"/>
            </a:endParaRPr>
          </a:p>
          <a:p>
            <a:pPr marR="426084" algn="ctr">
              <a:lnSpc>
                <a:spcPts val="2270"/>
              </a:lnSpc>
              <a:spcBef>
                <a:spcPts val="615"/>
              </a:spcBef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R="425450" algn="ctr">
              <a:lnSpc>
                <a:spcPts val="2270"/>
              </a:lnSpc>
            </a:pPr>
            <a:r>
              <a:rPr sz="2000" spc="-50" dirty="0">
                <a:solidFill>
                  <a:srgbClr val="888888"/>
                </a:solidFill>
                <a:latin typeface="Bradley Hand ITC"/>
                <a:cs typeface="Bradley Hand ITC"/>
              </a:rPr>
              <a:t>.</a:t>
            </a:r>
            <a:endParaRPr sz="2000" dirty="0">
              <a:latin typeface="Bradley Hand ITC"/>
              <a:cs typeface="Bradley Hand ITC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449823" y="624840"/>
            <a:ext cx="2291333" cy="2237993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5608065" y="708152"/>
            <a:ext cx="1600835" cy="16748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Narrow"/>
                <a:cs typeface="Arial Narrow"/>
              </a:rPr>
              <a:t>Special </a:t>
            </a:r>
            <a:r>
              <a:rPr sz="1800" dirty="0">
                <a:latin typeface="Arial Narrow"/>
                <a:cs typeface="Arial Narrow"/>
              </a:rPr>
              <a:t>Educational</a:t>
            </a:r>
            <a:r>
              <a:rPr sz="1800" spc="-80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Needs </a:t>
            </a:r>
            <a:r>
              <a:rPr sz="1800" dirty="0">
                <a:latin typeface="Arial Narrow"/>
                <a:cs typeface="Arial Narrow"/>
              </a:rPr>
              <a:t>&amp;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Disability </a:t>
            </a:r>
            <a:r>
              <a:rPr sz="1800" dirty="0">
                <a:latin typeface="Arial Narrow"/>
                <a:cs typeface="Arial Narrow"/>
              </a:rPr>
              <a:t>Provision</a:t>
            </a:r>
            <a:r>
              <a:rPr sz="1800" spc="-9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at </a:t>
            </a:r>
            <a:r>
              <a:rPr lang="en-GB" spc="-25" dirty="0">
                <a:latin typeface="Arial Narrow"/>
                <a:cs typeface="Arial Narrow"/>
              </a:rPr>
              <a:t>Horsley C of E Primary</a:t>
            </a:r>
            <a:r>
              <a:rPr sz="1800" spc="-10" dirty="0">
                <a:latin typeface="Arial Narrow"/>
                <a:cs typeface="Arial Narrow"/>
              </a:rPr>
              <a:t> School</a:t>
            </a:r>
            <a:endParaRPr sz="1800" dirty="0">
              <a:latin typeface="Arial Narrow"/>
              <a:cs typeface="Arial Narrow"/>
            </a:endParaRPr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130795" y="188976"/>
            <a:ext cx="1792224" cy="295198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32231" y="1289303"/>
            <a:ext cx="8809990" cy="5215890"/>
            <a:chOff x="332231" y="1289303"/>
            <a:chExt cx="8809990" cy="52158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868" y="1341119"/>
              <a:ext cx="8279892" cy="482498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2231" y="1289303"/>
              <a:ext cx="8809482" cy="5215890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489000" y="1367790"/>
            <a:ext cx="8165998" cy="30649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We</a:t>
            </a:r>
            <a:r>
              <a:rPr spc="-45" dirty="0"/>
              <a:t> </a:t>
            </a:r>
            <a:r>
              <a:rPr dirty="0"/>
              <a:t>work</a:t>
            </a:r>
            <a:r>
              <a:rPr spc="-55" dirty="0"/>
              <a:t> </a:t>
            </a:r>
            <a:r>
              <a:rPr dirty="0"/>
              <a:t>very</a:t>
            </a:r>
            <a:r>
              <a:rPr spc="-45" dirty="0"/>
              <a:t> </a:t>
            </a:r>
            <a:r>
              <a:rPr dirty="0"/>
              <a:t>closely</a:t>
            </a:r>
            <a:r>
              <a:rPr spc="-35" dirty="0"/>
              <a:t> </a:t>
            </a:r>
            <a:r>
              <a:rPr dirty="0"/>
              <a:t>with</a:t>
            </a:r>
            <a:r>
              <a:rPr spc="-35" dirty="0"/>
              <a:t> </a:t>
            </a:r>
            <a:r>
              <a:rPr dirty="0"/>
              <a:t>a</a:t>
            </a:r>
            <a:r>
              <a:rPr spc="-45" dirty="0"/>
              <a:t> </a:t>
            </a:r>
            <a:r>
              <a:rPr dirty="0"/>
              <a:t>number</a:t>
            </a:r>
            <a:r>
              <a:rPr spc="-40" dirty="0"/>
              <a:t> </a:t>
            </a:r>
            <a:r>
              <a:rPr dirty="0"/>
              <a:t>of</a:t>
            </a:r>
            <a:r>
              <a:rPr spc="-35" dirty="0"/>
              <a:t> </a:t>
            </a:r>
            <a:r>
              <a:rPr dirty="0"/>
              <a:t>external</a:t>
            </a:r>
            <a:r>
              <a:rPr spc="-40" dirty="0"/>
              <a:t> </a:t>
            </a:r>
            <a:r>
              <a:rPr dirty="0"/>
              <a:t>agencies</a:t>
            </a:r>
            <a:r>
              <a:rPr spc="-40" dirty="0"/>
              <a:t> </a:t>
            </a:r>
            <a:r>
              <a:rPr dirty="0"/>
              <a:t>and</a:t>
            </a:r>
            <a:r>
              <a:rPr spc="-35" dirty="0"/>
              <a:t> </a:t>
            </a:r>
            <a:r>
              <a:rPr spc="-10" dirty="0"/>
              <a:t>professionals.</a:t>
            </a:r>
            <a:r>
              <a:rPr spc="-55" dirty="0"/>
              <a:t> </a:t>
            </a:r>
            <a:r>
              <a:rPr dirty="0"/>
              <a:t>The</a:t>
            </a:r>
            <a:r>
              <a:rPr spc="-45" dirty="0"/>
              <a:t> </a:t>
            </a:r>
            <a:r>
              <a:rPr spc="-10" dirty="0"/>
              <a:t>people</a:t>
            </a:r>
          </a:p>
          <a:p>
            <a:pPr marL="12700">
              <a:lnSpc>
                <a:spcPct val="100000"/>
              </a:lnSpc>
            </a:pPr>
            <a:r>
              <a:rPr dirty="0"/>
              <a:t>we</a:t>
            </a:r>
            <a:r>
              <a:rPr spc="-35" dirty="0"/>
              <a:t> </a:t>
            </a:r>
            <a:r>
              <a:rPr dirty="0"/>
              <a:t>work</a:t>
            </a:r>
            <a:r>
              <a:rPr spc="-25" dirty="0"/>
              <a:t> </a:t>
            </a:r>
            <a:r>
              <a:rPr dirty="0"/>
              <a:t>with</a:t>
            </a:r>
            <a:r>
              <a:rPr spc="-30" dirty="0"/>
              <a:t> </a:t>
            </a:r>
            <a:r>
              <a:rPr dirty="0"/>
              <a:t>most</a:t>
            </a:r>
            <a:r>
              <a:rPr spc="-30" dirty="0"/>
              <a:t> </a:t>
            </a:r>
            <a:r>
              <a:rPr dirty="0"/>
              <a:t>often</a:t>
            </a:r>
            <a:r>
              <a:rPr spc="-25" dirty="0"/>
              <a:t> </a:t>
            </a:r>
            <a:r>
              <a:rPr spc="-20" dirty="0"/>
              <a:t>are:</a:t>
            </a:r>
          </a:p>
          <a:p>
            <a:pPr marL="12700" marR="4685665">
              <a:lnSpc>
                <a:spcPct val="100000"/>
              </a:lnSpc>
              <a:spcBef>
                <a:spcPts val="2160"/>
              </a:spcBef>
            </a:pPr>
            <a:r>
              <a:rPr dirty="0">
                <a:solidFill>
                  <a:srgbClr val="0462C1"/>
                </a:solidFill>
                <a:hlinkClick r:id="rId4"/>
              </a:rPr>
              <a:t>EPS</a:t>
            </a:r>
            <a:r>
              <a:rPr spc="-30" dirty="0">
                <a:solidFill>
                  <a:srgbClr val="0462C1"/>
                </a:solidFill>
              </a:rPr>
              <a:t> </a:t>
            </a:r>
            <a:r>
              <a:rPr dirty="0"/>
              <a:t>–</a:t>
            </a:r>
            <a:r>
              <a:rPr spc="-30" dirty="0"/>
              <a:t> </a:t>
            </a:r>
            <a:r>
              <a:rPr spc="-10" dirty="0"/>
              <a:t>Educational</a:t>
            </a:r>
            <a:r>
              <a:rPr spc="-5" dirty="0"/>
              <a:t> </a:t>
            </a:r>
            <a:r>
              <a:rPr spc="-10" dirty="0"/>
              <a:t>Psychology</a:t>
            </a:r>
            <a:r>
              <a:rPr spc="-30" dirty="0"/>
              <a:t> </a:t>
            </a:r>
            <a:r>
              <a:rPr spc="-10" dirty="0"/>
              <a:t>Service </a:t>
            </a:r>
            <a:r>
              <a:rPr lang="en-GB" dirty="0">
                <a:solidFill>
                  <a:srgbClr val="0462C1"/>
                </a:solidFill>
              </a:rPr>
              <a:t>ISAT</a:t>
            </a:r>
            <a:r>
              <a:rPr spc="-10" dirty="0">
                <a:solidFill>
                  <a:srgbClr val="0462C1"/>
                </a:solidFill>
              </a:rPr>
              <a:t> </a:t>
            </a:r>
            <a:r>
              <a:rPr lang="en-GB" spc="-10" dirty="0">
                <a:solidFill>
                  <a:srgbClr val="0462C1"/>
                </a:solidFill>
              </a:rPr>
              <a:t>      - </a:t>
            </a:r>
            <a:r>
              <a:rPr lang="en-GB" spc="-10" dirty="0"/>
              <a:t>Inclusion Support Advisory </a:t>
            </a:r>
            <a:endParaRPr spc="-10" dirty="0"/>
          </a:p>
          <a:p>
            <a:pPr marL="12700">
              <a:lnSpc>
                <a:spcPct val="100000"/>
              </a:lnSpc>
            </a:pPr>
            <a:r>
              <a:rPr spc="-20" dirty="0">
                <a:solidFill>
                  <a:srgbClr val="0462C1"/>
                </a:solidFill>
                <a:hlinkClick r:id="rId5"/>
              </a:rPr>
              <a:t>SLT</a:t>
            </a:r>
            <a:r>
              <a:rPr spc="-50" dirty="0">
                <a:solidFill>
                  <a:srgbClr val="0462C1"/>
                </a:solidFill>
              </a:rPr>
              <a:t> </a:t>
            </a:r>
            <a:r>
              <a:rPr dirty="0">
                <a:solidFill>
                  <a:srgbClr val="0462C1"/>
                </a:solidFill>
                <a:hlinkClick r:id="rId5"/>
              </a:rPr>
              <a:t>–</a:t>
            </a:r>
            <a:r>
              <a:rPr spc="-60" dirty="0">
                <a:solidFill>
                  <a:srgbClr val="0462C1"/>
                </a:solidFill>
              </a:rPr>
              <a:t> </a:t>
            </a:r>
            <a:r>
              <a:rPr dirty="0"/>
              <a:t>Speech</a:t>
            </a:r>
            <a:r>
              <a:rPr spc="-50" dirty="0"/>
              <a:t> </a:t>
            </a:r>
            <a:r>
              <a:rPr dirty="0"/>
              <a:t>and</a:t>
            </a:r>
            <a:r>
              <a:rPr spc="-45" dirty="0"/>
              <a:t> </a:t>
            </a:r>
            <a:r>
              <a:rPr dirty="0"/>
              <a:t>Language</a:t>
            </a:r>
            <a:r>
              <a:rPr spc="-60" dirty="0"/>
              <a:t> </a:t>
            </a:r>
            <a:r>
              <a:rPr spc="-10" dirty="0"/>
              <a:t>Therapy</a:t>
            </a:r>
            <a:endParaRPr spc="-10" dirty="0">
              <a:solidFill>
                <a:srgbClr val="0462C1"/>
              </a:solidFill>
              <a:hlinkClick r:id="rId6"/>
            </a:endParaRPr>
          </a:p>
          <a:p>
            <a:pPr marL="12700" marR="2607310">
              <a:lnSpc>
                <a:spcPct val="100000"/>
              </a:lnSpc>
            </a:pPr>
            <a:r>
              <a:rPr dirty="0">
                <a:solidFill>
                  <a:srgbClr val="0462C1"/>
                </a:solidFill>
                <a:hlinkClick r:id="rId7"/>
              </a:rPr>
              <a:t>CAMHS</a:t>
            </a:r>
            <a:r>
              <a:rPr spc="-45" dirty="0">
                <a:solidFill>
                  <a:srgbClr val="0462C1"/>
                </a:solidFill>
                <a:hlinkClick r:id="rId7"/>
              </a:rPr>
              <a:t> </a:t>
            </a:r>
            <a:r>
              <a:rPr dirty="0">
                <a:solidFill>
                  <a:srgbClr val="0462C1"/>
                </a:solidFill>
                <a:hlinkClick r:id="rId7"/>
              </a:rPr>
              <a:t>–</a:t>
            </a:r>
            <a:r>
              <a:rPr spc="-60" dirty="0">
                <a:solidFill>
                  <a:srgbClr val="0462C1"/>
                </a:solidFill>
                <a:hlinkClick r:id="rId7"/>
              </a:rPr>
              <a:t> </a:t>
            </a:r>
            <a:r>
              <a:rPr dirty="0">
                <a:solidFill>
                  <a:srgbClr val="0462C1"/>
                </a:solidFill>
                <a:hlinkClick r:id="rId7"/>
              </a:rPr>
              <a:t>Children</a:t>
            </a:r>
            <a:r>
              <a:rPr spc="-35" dirty="0">
                <a:solidFill>
                  <a:srgbClr val="0462C1"/>
                </a:solidFill>
                <a:hlinkClick r:id="rId7"/>
              </a:rPr>
              <a:t> </a:t>
            </a:r>
            <a:r>
              <a:rPr dirty="0">
                <a:solidFill>
                  <a:srgbClr val="0462C1"/>
                </a:solidFill>
                <a:hlinkClick r:id="rId7"/>
              </a:rPr>
              <a:t>and</a:t>
            </a:r>
            <a:r>
              <a:rPr spc="-45" dirty="0">
                <a:solidFill>
                  <a:srgbClr val="0462C1"/>
                </a:solidFill>
                <a:hlinkClick r:id="rId7"/>
              </a:rPr>
              <a:t> </a:t>
            </a:r>
            <a:r>
              <a:rPr spc="-10" dirty="0">
                <a:solidFill>
                  <a:srgbClr val="0462C1"/>
                </a:solidFill>
                <a:hlinkClick r:id="rId7"/>
              </a:rPr>
              <a:t>Adolescent</a:t>
            </a:r>
            <a:r>
              <a:rPr spc="-65" dirty="0">
                <a:solidFill>
                  <a:srgbClr val="0462C1"/>
                </a:solidFill>
                <a:hlinkClick r:id="rId7"/>
              </a:rPr>
              <a:t> </a:t>
            </a:r>
            <a:r>
              <a:rPr dirty="0">
                <a:solidFill>
                  <a:srgbClr val="0462C1"/>
                </a:solidFill>
                <a:hlinkClick r:id="rId7"/>
              </a:rPr>
              <a:t>Mental</a:t>
            </a:r>
            <a:r>
              <a:rPr spc="-50" dirty="0">
                <a:solidFill>
                  <a:srgbClr val="0462C1"/>
                </a:solidFill>
                <a:hlinkClick r:id="rId7"/>
              </a:rPr>
              <a:t> </a:t>
            </a:r>
            <a:r>
              <a:rPr dirty="0">
                <a:solidFill>
                  <a:srgbClr val="0462C1"/>
                </a:solidFill>
                <a:hlinkClick r:id="rId7"/>
              </a:rPr>
              <a:t>Health</a:t>
            </a:r>
            <a:r>
              <a:rPr spc="-50" dirty="0">
                <a:solidFill>
                  <a:srgbClr val="0462C1"/>
                </a:solidFill>
                <a:hlinkClick r:id="rId7"/>
              </a:rPr>
              <a:t> </a:t>
            </a:r>
            <a:r>
              <a:rPr spc="-10" dirty="0">
                <a:solidFill>
                  <a:srgbClr val="0462C1"/>
                </a:solidFill>
                <a:hlinkClick r:id="rId7"/>
              </a:rPr>
              <a:t>Service</a:t>
            </a:r>
            <a:r>
              <a:rPr spc="-10" dirty="0">
                <a:solidFill>
                  <a:srgbClr val="0462C1"/>
                </a:solidFill>
              </a:rPr>
              <a:t> </a:t>
            </a:r>
            <a:r>
              <a:rPr dirty="0">
                <a:solidFill>
                  <a:srgbClr val="0462C1"/>
                </a:solidFill>
                <a:hlinkClick r:id="rId8"/>
              </a:rPr>
              <a:t>DIASS</a:t>
            </a:r>
            <a:r>
              <a:rPr spc="-25" dirty="0">
                <a:solidFill>
                  <a:srgbClr val="0462C1"/>
                </a:solidFill>
              </a:rPr>
              <a:t> </a:t>
            </a:r>
            <a:r>
              <a:rPr dirty="0"/>
              <a:t>–</a:t>
            </a:r>
            <a:r>
              <a:rPr spc="-30" dirty="0"/>
              <a:t> </a:t>
            </a:r>
            <a:r>
              <a:rPr spc="-10" dirty="0"/>
              <a:t>Derbyshire</a:t>
            </a:r>
            <a:r>
              <a:rPr spc="-20" dirty="0"/>
              <a:t> </a:t>
            </a:r>
            <a:r>
              <a:rPr spc="-10" dirty="0"/>
              <a:t>Information</a:t>
            </a:r>
            <a:r>
              <a:rPr spc="-35" dirty="0"/>
              <a:t> </a:t>
            </a:r>
            <a:r>
              <a:rPr dirty="0"/>
              <a:t>Advice</a:t>
            </a:r>
            <a:r>
              <a:rPr spc="-20" dirty="0"/>
              <a:t> </a:t>
            </a:r>
            <a:r>
              <a:rPr dirty="0"/>
              <a:t>and</a:t>
            </a:r>
            <a:r>
              <a:rPr spc="-30" dirty="0"/>
              <a:t> </a:t>
            </a:r>
            <a:r>
              <a:rPr dirty="0"/>
              <a:t>Support</a:t>
            </a:r>
            <a:r>
              <a:rPr spc="-35" dirty="0"/>
              <a:t> </a:t>
            </a:r>
            <a:r>
              <a:rPr spc="-10" dirty="0"/>
              <a:t>Service </a:t>
            </a:r>
            <a:r>
              <a:rPr dirty="0">
                <a:solidFill>
                  <a:srgbClr val="0462C1"/>
                </a:solidFill>
                <a:hlinkClick r:id="rId9"/>
              </a:rPr>
              <a:t>SSSEN</a:t>
            </a:r>
            <a:r>
              <a:rPr spc="-50" dirty="0">
                <a:solidFill>
                  <a:srgbClr val="0462C1"/>
                </a:solidFill>
              </a:rPr>
              <a:t> </a:t>
            </a:r>
            <a:r>
              <a:rPr dirty="0">
                <a:solidFill>
                  <a:srgbClr val="0462C1"/>
                </a:solidFill>
                <a:hlinkClick r:id="rId9"/>
              </a:rPr>
              <a:t>–</a:t>
            </a:r>
            <a:r>
              <a:rPr spc="-15" dirty="0">
                <a:solidFill>
                  <a:srgbClr val="0462C1"/>
                </a:solidFill>
              </a:rPr>
              <a:t> </a:t>
            </a:r>
            <a:r>
              <a:rPr dirty="0"/>
              <a:t>Support</a:t>
            </a:r>
            <a:r>
              <a:rPr spc="-20" dirty="0"/>
              <a:t> </a:t>
            </a:r>
            <a:r>
              <a:rPr dirty="0"/>
              <a:t>Service</a:t>
            </a:r>
            <a:r>
              <a:rPr spc="-20" dirty="0"/>
              <a:t> </a:t>
            </a:r>
            <a:r>
              <a:rPr dirty="0"/>
              <a:t>for</a:t>
            </a:r>
            <a:r>
              <a:rPr spc="-40" dirty="0"/>
              <a:t> </a:t>
            </a:r>
            <a:r>
              <a:rPr dirty="0"/>
              <a:t>Special</a:t>
            </a:r>
            <a:r>
              <a:rPr spc="-10" dirty="0"/>
              <a:t> Educational</a:t>
            </a:r>
            <a:r>
              <a:rPr spc="-25" dirty="0"/>
              <a:t> </a:t>
            </a:r>
            <a:r>
              <a:rPr spc="-10" dirty="0"/>
              <a:t>Needs </a:t>
            </a:r>
            <a:endParaRPr spc="-10" dirty="0">
              <a:solidFill>
                <a:srgbClr val="0462C1"/>
              </a:solidFill>
              <a:hlinkClick r:id="rId10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>
                <a:solidFill>
                  <a:srgbClr val="0462C1"/>
                </a:solidFill>
                <a:hlinkClick r:id="rId11"/>
              </a:rPr>
              <a:t>School</a:t>
            </a:r>
            <a:r>
              <a:rPr spc="-40" dirty="0">
                <a:solidFill>
                  <a:srgbClr val="0462C1"/>
                </a:solidFill>
              </a:rPr>
              <a:t> </a:t>
            </a:r>
            <a:r>
              <a:rPr spc="-10" dirty="0"/>
              <a:t>Nurse</a:t>
            </a:r>
          </a:p>
          <a:p>
            <a:pPr marL="12700">
              <a:lnSpc>
                <a:spcPct val="100000"/>
              </a:lnSpc>
            </a:pPr>
            <a:r>
              <a:rPr dirty="0"/>
              <a:t>Please</a:t>
            </a:r>
            <a:r>
              <a:rPr spc="-40" dirty="0"/>
              <a:t> </a:t>
            </a:r>
            <a:r>
              <a:rPr dirty="0"/>
              <a:t>click</a:t>
            </a:r>
            <a:r>
              <a:rPr spc="-25" dirty="0"/>
              <a:t> </a:t>
            </a:r>
            <a:r>
              <a:rPr dirty="0"/>
              <a:t>on</a:t>
            </a:r>
            <a:r>
              <a:rPr spc="-30" dirty="0"/>
              <a:t> </a:t>
            </a:r>
            <a:r>
              <a:rPr dirty="0"/>
              <a:t>the</a:t>
            </a:r>
            <a:r>
              <a:rPr spc="-40" dirty="0"/>
              <a:t> </a:t>
            </a:r>
            <a:r>
              <a:rPr dirty="0"/>
              <a:t>above</a:t>
            </a:r>
            <a:r>
              <a:rPr spc="-35" dirty="0"/>
              <a:t> </a:t>
            </a:r>
            <a:r>
              <a:rPr dirty="0"/>
              <a:t>for</a:t>
            </a:r>
            <a:r>
              <a:rPr spc="-35" dirty="0"/>
              <a:t> </a:t>
            </a:r>
            <a:r>
              <a:rPr dirty="0"/>
              <a:t>more</a:t>
            </a:r>
            <a:r>
              <a:rPr spc="-40" dirty="0"/>
              <a:t> </a:t>
            </a:r>
            <a:r>
              <a:rPr spc="-10" dirty="0"/>
              <a:t>information</a:t>
            </a:r>
            <a:r>
              <a:rPr spc="-30" dirty="0"/>
              <a:t> </a:t>
            </a:r>
            <a:r>
              <a:rPr dirty="0"/>
              <a:t>or</a:t>
            </a:r>
            <a:r>
              <a:rPr spc="-25" dirty="0"/>
              <a:t> </a:t>
            </a:r>
            <a:r>
              <a:rPr dirty="0">
                <a:solidFill>
                  <a:srgbClr val="0462C1"/>
                </a:solidFill>
                <a:hlinkClick r:id="rId12" action="ppaction://hlinksldjump"/>
              </a:rPr>
              <a:t>click</a:t>
            </a:r>
            <a:r>
              <a:rPr spc="-20" dirty="0">
                <a:solidFill>
                  <a:srgbClr val="0462C1"/>
                </a:solidFill>
                <a:hlinkClick r:id="rId12" action="ppaction://hlinksldjump"/>
              </a:rPr>
              <a:t> </a:t>
            </a:r>
            <a:r>
              <a:rPr dirty="0">
                <a:solidFill>
                  <a:srgbClr val="0462C1"/>
                </a:solidFill>
                <a:hlinkClick r:id="rId12" action="ppaction://hlinksldjump"/>
              </a:rPr>
              <a:t>here</a:t>
            </a:r>
            <a:r>
              <a:rPr spc="-40" dirty="0">
                <a:solidFill>
                  <a:srgbClr val="0462C1"/>
                </a:solidFill>
                <a:hlinkClick r:id="rId12" action="ppaction://hlinksldjump"/>
              </a:rPr>
              <a:t> </a:t>
            </a:r>
            <a:r>
              <a:rPr dirty="0">
                <a:solidFill>
                  <a:srgbClr val="0462C1"/>
                </a:solidFill>
                <a:hlinkClick r:id="rId12" action="ppaction://hlinksldjump"/>
              </a:rPr>
              <a:t>for</a:t>
            </a:r>
            <a:r>
              <a:rPr spc="-35" dirty="0">
                <a:solidFill>
                  <a:srgbClr val="0462C1"/>
                </a:solidFill>
                <a:hlinkClick r:id="rId12" action="ppaction://hlinksldjump"/>
              </a:rPr>
              <a:t> </a:t>
            </a:r>
            <a:r>
              <a:rPr dirty="0">
                <a:solidFill>
                  <a:srgbClr val="0462C1"/>
                </a:solidFill>
                <a:hlinkClick r:id="rId12" action="ppaction://hlinksldjump"/>
              </a:rPr>
              <a:t>more</a:t>
            </a:r>
            <a:r>
              <a:rPr spc="-35" dirty="0">
                <a:solidFill>
                  <a:srgbClr val="0462C1"/>
                </a:solidFill>
                <a:hlinkClick r:id="rId12" action="ppaction://hlinksldjump"/>
              </a:rPr>
              <a:t> </a:t>
            </a:r>
            <a:r>
              <a:rPr dirty="0">
                <a:solidFill>
                  <a:srgbClr val="0462C1"/>
                </a:solidFill>
                <a:hlinkClick r:id="rId12" action="ppaction://hlinksldjump"/>
              </a:rPr>
              <a:t>external</a:t>
            </a:r>
            <a:r>
              <a:rPr spc="-35" dirty="0">
                <a:solidFill>
                  <a:srgbClr val="0462C1"/>
                </a:solidFill>
                <a:hlinkClick r:id="rId12" action="ppaction://hlinksldjump"/>
              </a:rPr>
              <a:t> </a:t>
            </a:r>
            <a:r>
              <a:rPr spc="-10" dirty="0">
                <a:solidFill>
                  <a:srgbClr val="0462C1"/>
                </a:solidFill>
                <a:hlinkClick r:id="rId12" action="ppaction://hlinksldjump"/>
              </a:rPr>
              <a:t>agencies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167894" y="341363"/>
            <a:ext cx="6162040" cy="6125210"/>
            <a:chOff x="167894" y="341363"/>
            <a:chExt cx="6162040" cy="6125210"/>
          </a:xfrm>
        </p:grpSpPr>
        <p:sp>
          <p:nvSpPr>
            <p:cNvPr id="7" name="object 7"/>
            <p:cNvSpPr/>
            <p:nvPr/>
          </p:nvSpPr>
          <p:spPr>
            <a:xfrm>
              <a:off x="180594" y="6093714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2"/>
                  </a:lnTo>
                  <a:lnTo>
                    <a:pt x="179844" y="359664"/>
                  </a:lnTo>
                  <a:lnTo>
                    <a:pt x="179844" y="269748"/>
                  </a:lnTo>
                  <a:lnTo>
                    <a:pt x="576072" y="269748"/>
                  </a:lnTo>
                  <a:lnTo>
                    <a:pt x="576072" y="89916"/>
                  </a:lnTo>
                  <a:lnTo>
                    <a:pt x="179844" y="89916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80594" y="6093714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2"/>
                  </a:moveTo>
                  <a:lnTo>
                    <a:pt x="179844" y="0"/>
                  </a:lnTo>
                  <a:lnTo>
                    <a:pt x="179844" y="89916"/>
                  </a:lnTo>
                  <a:lnTo>
                    <a:pt x="576072" y="89916"/>
                  </a:lnTo>
                  <a:lnTo>
                    <a:pt x="576072" y="269748"/>
                  </a:lnTo>
                  <a:lnTo>
                    <a:pt x="179844" y="269748"/>
                  </a:lnTo>
                  <a:lnTo>
                    <a:pt x="179844" y="359664"/>
                  </a:lnTo>
                  <a:lnTo>
                    <a:pt x="0" y="179832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487167" y="341363"/>
              <a:ext cx="3842765" cy="919746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2209800" y="6206134"/>
            <a:ext cx="48006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3401695" y="431672"/>
            <a:ext cx="16922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/>
              <a:t>External</a:t>
            </a:r>
            <a:r>
              <a:rPr sz="2000" spc="-75" dirty="0"/>
              <a:t> </a:t>
            </a:r>
            <a:r>
              <a:rPr sz="2000" spc="-10" dirty="0"/>
              <a:t>Agencies</a:t>
            </a:r>
            <a:endParaRPr sz="2000"/>
          </a:p>
        </p:txBody>
      </p:sp>
      <p:pic>
        <p:nvPicPr>
          <p:cNvPr id="13" name="Picture 12" descr="Horsley CofE Primary School">
            <a:extLst>
              <a:ext uri="{FF2B5EF4-FFF2-40B4-BE49-F238E27FC236}">
                <a16:creationId xmlns:a16="http://schemas.microsoft.com/office/drawing/2014/main" id="{31C5F57F-0D42-F443-C04A-7876B70213C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4460" y="16826"/>
            <a:ext cx="1289940" cy="12724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4944" y="1181100"/>
            <a:ext cx="8344661" cy="504977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65930" y="1277873"/>
            <a:ext cx="18262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Class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Teachers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51712" y="1928621"/>
            <a:ext cx="7657465" cy="3318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715" indent="-10160" algn="just">
              <a:lnSpc>
                <a:spcPct val="100000"/>
              </a:lnSpc>
              <a:spcBef>
                <a:spcPts val="100"/>
              </a:spcBef>
              <a:buSzPct val="94444"/>
              <a:buChar char="•"/>
              <a:tabLst>
                <a:tab pos="77470" algn="l"/>
              </a:tabLst>
            </a:pPr>
            <a:r>
              <a:rPr sz="1800" spc="-10" dirty="0">
                <a:latin typeface="Arial Narrow"/>
                <a:cs typeface="Arial Narrow"/>
              </a:rPr>
              <a:t>	Teachers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responsible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accountable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progress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development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pupils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class,</a:t>
            </a:r>
            <a:r>
              <a:rPr sz="1800" spc="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including</a:t>
            </a:r>
            <a:r>
              <a:rPr sz="1800" spc="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where</a:t>
            </a:r>
            <a:r>
              <a:rPr sz="1800" spc="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pupils</a:t>
            </a:r>
            <a:r>
              <a:rPr sz="1800" spc="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access</a:t>
            </a:r>
            <a:r>
              <a:rPr sz="1800" spc="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from</a:t>
            </a:r>
            <a:r>
              <a:rPr sz="1800" spc="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teaching</a:t>
            </a:r>
            <a:r>
              <a:rPr sz="1800" spc="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assistants</a:t>
            </a:r>
            <a:r>
              <a:rPr sz="1800" spc="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8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specialist staff.</a:t>
            </a:r>
            <a:endParaRPr sz="1800" dirty="0">
              <a:latin typeface="Arial Narrow"/>
              <a:cs typeface="Arial Narrow"/>
            </a:endParaRPr>
          </a:p>
          <a:p>
            <a:pPr marL="12700" marR="6350" indent="-10160" algn="just">
              <a:lnSpc>
                <a:spcPct val="100000"/>
              </a:lnSpc>
              <a:buSzPct val="94444"/>
              <a:buChar char="•"/>
              <a:tabLst>
                <a:tab pos="77470" algn="l"/>
              </a:tabLst>
            </a:pPr>
            <a:r>
              <a:rPr sz="1800" dirty="0">
                <a:latin typeface="Arial Narrow"/>
                <a:cs typeface="Arial Narrow"/>
              </a:rPr>
              <a:t>	High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quality</a:t>
            </a:r>
            <a:r>
              <a:rPr sz="1800" spc="1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teaching,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differentiated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individual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pupils,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first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step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responding</a:t>
            </a:r>
            <a:r>
              <a:rPr sz="1800" spc="13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to </a:t>
            </a:r>
            <a:r>
              <a:rPr sz="1800" dirty="0">
                <a:latin typeface="Arial Narrow"/>
                <a:cs typeface="Arial Narrow"/>
              </a:rPr>
              <a:t>pupils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who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SEND.</a:t>
            </a:r>
            <a:endParaRPr sz="1800" dirty="0">
              <a:latin typeface="Arial Narrow"/>
              <a:cs typeface="Arial Narrow"/>
            </a:endParaRPr>
          </a:p>
          <a:p>
            <a:pPr marL="77470" indent="-74295" algn="just">
              <a:lnSpc>
                <a:spcPct val="100000"/>
              </a:lnSpc>
              <a:buSzPct val="94444"/>
              <a:buChar char="•"/>
              <a:tabLst>
                <a:tab pos="77470" algn="l"/>
              </a:tabLst>
            </a:pPr>
            <a:r>
              <a:rPr sz="1800" dirty="0">
                <a:latin typeface="Arial Narrow"/>
                <a:cs typeface="Arial Narrow"/>
              </a:rPr>
              <a:t>If</a:t>
            </a:r>
            <a:r>
              <a:rPr sz="1800" spc="3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3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</a:t>
            </a:r>
            <a:r>
              <a:rPr sz="1800" spc="3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has</a:t>
            </a:r>
            <a:r>
              <a:rPr sz="1800" spc="3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ongoing</a:t>
            </a:r>
            <a:r>
              <a:rPr sz="1800" spc="3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concerns</a:t>
            </a:r>
            <a:r>
              <a:rPr sz="1800" spc="3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about</a:t>
            </a:r>
            <a:r>
              <a:rPr sz="1800" spc="3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3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3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progress,</a:t>
            </a:r>
            <a:r>
              <a:rPr sz="1800" spc="3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they</a:t>
            </a:r>
            <a:r>
              <a:rPr sz="1800" spc="3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3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liaise</a:t>
            </a:r>
            <a:r>
              <a:rPr sz="1800" spc="3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37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the</a:t>
            </a: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who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offer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advice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support.</a:t>
            </a:r>
            <a:endParaRPr sz="1800" dirty="0">
              <a:latin typeface="Arial Narrow"/>
              <a:cs typeface="Arial Narrow"/>
            </a:endParaRPr>
          </a:p>
          <a:p>
            <a:pPr marL="12700" marR="5080" indent="-10160" algn="just">
              <a:lnSpc>
                <a:spcPct val="100000"/>
              </a:lnSpc>
              <a:buSzPct val="94444"/>
              <a:buChar char="•"/>
              <a:tabLst>
                <a:tab pos="77470" algn="l"/>
              </a:tabLst>
            </a:pPr>
            <a:r>
              <a:rPr sz="1800" dirty="0">
                <a:latin typeface="Arial Narrow"/>
                <a:cs typeface="Arial Narrow"/>
              </a:rPr>
              <a:t>	If the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Teacher</a:t>
            </a:r>
            <a:r>
              <a:rPr sz="1800" dirty="0">
                <a:latin typeface="Arial Narrow"/>
                <a:cs typeface="Arial Narrow"/>
              </a:rPr>
              <a:t> feel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that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required,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this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 be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discussed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parents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/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carers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placed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school’s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Register.</a:t>
            </a:r>
            <a:endParaRPr sz="1800" dirty="0">
              <a:latin typeface="Arial Narrow"/>
              <a:cs typeface="Arial Narrow"/>
            </a:endParaRPr>
          </a:p>
          <a:p>
            <a:pPr marL="12700" marR="5080" indent="113664" algn="just">
              <a:lnSpc>
                <a:spcPct val="100000"/>
              </a:lnSpc>
              <a:buSzPct val="94444"/>
              <a:buChar char="•"/>
              <a:tabLst>
                <a:tab pos="126364" algn="l"/>
              </a:tabLst>
            </a:pP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 is the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first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point of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contact for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parents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/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carers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who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concerns </a:t>
            </a:r>
            <a:r>
              <a:rPr sz="1800" spc="-50" dirty="0">
                <a:latin typeface="Arial Narrow"/>
                <a:cs typeface="Arial Narrow"/>
              </a:rPr>
              <a:t>/ </a:t>
            </a:r>
            <a:r>
              <a:rPr sz="1800" dirty="0">
                <a:latin typeface="Arial Narrow"/>
                <a:cs typeface="Arial Narrow"/>
              </a:rPr>
              <a:t>questions</a:t>
            </a:r>
            <a:r>
              <a:rPr sz="1800" spc="3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about</a:t>
            </a:r>
            <a:r>
              <a:rPr sz="1800" spc="3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3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3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progress.</a:t>
            </a:r>
            <a:r>
              <a:rPr sz="1800" spc="35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If</a:t>
            </a:r>
            <a:r>
              <a:rPr sz="1800" spc="3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3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would</a:t>
            </a:r>
            <a:r>
              <a:rPr sz="1800" spc="3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like</a:t>
            </a:r>
            <a:r>
              <a:rPr sz="1800" spc="3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3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contact</a:t>
            </a:r>
            <a:r>
              <a:rPr sz="1800" spc="3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3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36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class teacher,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please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phone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email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office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lang="en-GB" spc="-10" dirty="0" err="1">
                <a:solidFill>
                  <a:srgbClr val="0462C1"/>
                </a:solidFill>
                <a:latin typeface="Arial Narrow"/>
                <a:cs typeface="Arial Narrow"/>
              </a:rPr>
              <a:t>info@horsleycofeprimary.school</a:t>
            </a:r>
            <a:endParaRPr sz="1800" dirty="0">
              <a:latin typeface="Arial Narrow"/>
              <a:cs typeface="Arial Narrow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80594" y="5877305"/>
            <a:ext cx="576580" cy="361315"/>
            <a:chOff x="180594" y="5877305"/>
            <a:chExt cx="576580" cy="361315"/>
          </a:xfrm>
        </p:grpSpPr>
        <p:sp>
          <p:nvSpPr>
            <p:cNvPr id="6" name="object 6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905000" y="6024168"/>
            <a:ext cx="5257799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14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0" name="Picture 9" descr="Horsley CofE Primary School">
            <a:extLst>
              <a:ext uri="{FF2B5EF4-FFF2-40B4-BE49-F238E27FC236}">
                <a16:creationId xmlns:a16="http://schemas.microsoft.com/office/drawing/2014/main" id="{C19BD483-3E22-3010-4D26-709A2014B5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88277"/>
            <a:ext cx="1500375" cy="11895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6655" y="2007107"/>
            <a:ext cx="7946897" cy="388391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57427" y="341375"/>
            <a:ext cx="3844290" cy="152933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99515" y="431672"/>
            <a:ext cx="283654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dirty="0"/>
              <a:t>How</a:t>
            </a:r>
            <a:r>
              <a:rPr sz="2000" spc="-45" dirty="0"/>
              <a:t> </a:t>
            </a:r>
            <a:r>
              <a:rPr sz="2000" dirty="0"/>
              <a:t>does</a:t>
            </a:r>
            <a:r>
              <a:rPr sz="2000" spc="-30" dirty="0"/>
              <a:t> </a:t>
            </a:r>
            <a:r>
              <a:rPr sz="2000" dirty="0"/>
              <a:t>the</a:t>
            </a:r>
            <a:r>
              <a:rPr sz="2000" spc="-45" dirty="0"/>
              <a:t> </a:t>
            </a:r>
            <a:r>
              <a:rPr sz="2000" dirty="0"/>
              <a:t>school</a:t>
            </a:r>
            <a:r>
              <a:rPr sz="2000" spc="-30" dirty="0"/>
              <a:t> </a:t>
            </a:r>
            <a:r>
              <a:rPr sz="2000" dirty="0"/>
              <a:t>know</a:t>
            </a:r>
            <a:r>
              <a:rPr sz="2000" spc="-25" dirty="0"/>
              <a:t> </a:t>
            </a:r>
            <a:r>
              <a:rPr sz="2000" dirty="0"/>
              <a:t>if</a:t>
            </a:r>
            <a:r>
              <a:rPr sz="2000" spc="-45" dirty="0"/>
              <a:t> </a:t>
            </a:r>
            <a:r>
              <a:rPr sz="2000" spc="-50" dirty="0"/>
              <a:t>a</a:t>
            </a:r>
            <a:endParaRPr sz="2000"/>
          </a:p>
          <a:p>
            <a:pPr marL="2540" algn="ctr">
              <a:lnSpc>
                <a:spcPct val="100000"/>
              </a:lnSpc>
            </a:pPr>
            <a:r>
              <a:rPr sz="2000" dirty="0"/>
              <a:t>child</a:t>
            </a:r>
            <a:r>
              <a:rPr sz="2000" spc="-25" dirty="0"/>
              <a:t> </a:t>
            </a:r>
            <a:r>
              <a:rPr sz="2000" dirty="0"/>
              <a:t>has</a:t>
            </a:r>
            <a:r>
              <a:rPr sz="2000" spc="-40" dirty="0"/>
              <a:t> </a:t>
            </a:r>
            <a:r>
              <a:rPr sz="2000" spc="-25" dirty="0"/>
              <a:t>SEN</a:t>
            </a:r>
            <a:endParaRPr sz="2000"/>
          </a:p>
        </p:txBody>
      </p:sp>
      <p:sp>
        <p:nvSpPr>
          <p:cNvPr id="5" name="object 5"/>
          <p:cNvSpPr txBox="1"/>
          <p:nvPr/>
        </p:nvSpPr>
        <p:spPr>
          <a:xfrm>
            <a:off x="1133043" y="1041653"/>
            <a:ext cx="2769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 Narrow"/>
                <a:cs typeface="Arial Narrow"/>
              </a:rPr>
              <a:t>(Special</a:t>
            </a:r>
            <a:r>
              <a:rPr sz="2000" spc="-10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Educational</a:t>
            </a:r>
            <a:r>
              <a:rPr sz="2000" spc="-95" dirty="0">
                <a:latin typeface="Arial Narrow"/>
                <a:cs typeface="Arial Narrow"/>
              </a:rPr>
              <a:t> </a:t>
            </a:r>
            <a:r>
              <a:rPr sz="2000" spc="-10" dirty="0">
                <a:latin typeface="Arial Narrow"/>
                <a:cs typeface="Arial Narrow"/>
              </a:rPr>
              <a:t>Needs)?</a:t>
            </a:r>
            <a:endParaRPr sz="2000">
              <a:latin typeface="Arial Narrow"/>
              <a:cs typeface="Arial Narrow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67894" y="6486397"/>
            <a:ext cx="601980" cy="385445"/>
            <a:chOff x="167894" y="6486397"/>
            <a:chExt cx="601980" cy="385445"/>
          </a:xfrm>
        </p:grpSpPr>
        <p:sp>
          <p:nvSpPr>
            <p:cNvPr id="7" name="object 7"/>
            <p:cNvSpPr/>
            <p:nvPr/>
          </p:nvSpPr>
          <p:spPr>
            <a:xfrm>
              <a:off x="180594" y="6499097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1"/>
                  </a:lnTo>
                  <a:lnTo>
                    <a:pt x="179844" y="359663"/>
                  </a:lnTo>
                  <a:lnTo>
                    <a:pt x="179844" y="269746"/>
                  </a:lnTo>
                  <a:lnTo>
                    <a:pt x="576072" y="269746"/>
                  </a:lnTo>
                  <a:lnTo>
                    <a:pt x="576072" y="89915"/>
                  </a:lnTo>
                  <a:lnTo>
                    <a:pt x="179844" y="89915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80594" y="6499097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1"/>
                  </a:moveTo>
                  <a:lnTo>
                    <a:pt x="179844" y="0"/>
                  </a:lnTo>
                  <a:lnTo>
                    <a:pt x="179844" y="89915"/>
                  </a:lnTo>
                  <a:lnTo>
                    <a:pt x="576072" y="89915"/>
                  </a:lnTo>
                  <a:lnTo>
                    <a:pt x="576072" y="269746"/>
                  </a:lnTo>
                  <a:lnTo>
                    <a:pt x="179844" y="269746"/>
                  </a:lnTo>
                  <a:lnTo>
                    <a:pt x="179844" y="359663"/>
                  </a:lnTo>
                  <a:lnTo>
                    <a:pt x="0" y="179831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834644" y="2089784"/>
            <a:ext cx="7259955" cy="38369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62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Our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Teachers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closely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monitor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progress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made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by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all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children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-25" dirty="0">
                <a:latin typeface="Arial Narrow"/>
                <a:cs typeface="Arial Narrow"/>
              </a:rPr>
              <a:t> and </a:t>
            </a:r>
            <a:r>
              <a:rPr sz="1800" dirty="0">
                <a:latin typeface="Arial Narrow"/>
                <a:cs typeface="Arial Narrow"/>
              </a:rPr>
              <a:t>ask</a:t>
            </a:r>
            <a:r>
              <a:rPr sz="1800" spc="1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advice</a:t>
            </a:r>
            <a:r>
              <a:rPr sz="1800" spc="1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from</a:t>
            </a:r>
            <a:r>
              <a:rPr sz="1800" spc="1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1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1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(Special</a:t>
            </a:r>
            <a:r>
              <a:rPr sz="1800" spc="1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Educational</a:t>
            </a:r>
            <a:r>
              <a:rPr sz="1800" spc="1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Needs</a:t>
            </a:r>
            <a:r>
              <a:rPr sz="1800" spc="15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Co-</a:t>
            </a:r>
            <a:r>
              <a:rPr sz="1800" dirty="0">
                <a:latin typeface="Arial Narrow"/>
                <a:cs typeface="Arial Narrow"/>
              </a:rPr>
              <a:t>ordinator)</a:t>
            </a:r>
            <a:r>
              <a:rPr sz="1800" spc="1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as</a:t>
            </a:r>
            <a:r>
              <a:rPr sz="1800" spc="1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soon</a:t>
            </a:r>
            <a:r>
              <a:rPr sz="1800" spc="16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as </a:t>
            </a:r>
            <a:r>
              <a:rPr sz="1800" dirty="0">
                <a:latin typeface="Arial Narrow"/>
                <a:cs typeface="Arial Narrow"/>
              </a:rPr>
              <a:t>they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concerns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about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any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pupils.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5715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4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4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sz="1800" spc="4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then</a:t>
            </a:r>
            <a:r>
              <a:rPr sz="1800" spc="4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suggest</a:t>
            </a:r>
            <a:r>
              <a:rPr sz="1800" spc="459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activities</a:t>
            </a:r>
            <a:r>
              <a:rPr sz="1800" spc="4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such</a:t>
            </a:r>
            <a:r>
              <a:rPr sz="1800" spc="4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as</a:t>
            </a:r>
            <a:r>
              <a:rPr sz="1800" spc="4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small</a:t>
            </a:r>
            <a:r>
              <a:rPr sz="1800" spc="4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group</a:t>
            </a:r>
            <a:r>
              <a:rPr sz="1800" spc="4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work</a:t>
            </a:r>
            <a:r>
              <a:rPr sz="1800" spc="4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45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special </a:t>
            </a:r>
            <a:r>
              <a:rPr sz="1800" dirty="0">
                <a:latin typeface="Arial Narrow"/>
                <a:cs typeface="Arial Narrow"/>
              </a:rPr>
              <a:t>programmes</a:t>
            </a:r>
            <a:r>
              <a:rPr sz="1800" spc="2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2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help</a:t>
            </a:r>
            <a:r>
              <a:rPr sz="1800" spc="2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2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child.</a:t>
            </a:r>
            <a:r>
              <a:rPr sz="1800" spc="2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Examples</a:t>
            </a:r>
            <a:r>
              <a:rPr sz="1800" spc="25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25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such</a:t>
            </a:r>
            <a:r>
              <a:rPr sz="1800" spc="25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groups</a:t>
            </a:r>
            <a:r>
              <a:rPr sz="1800" spc="2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2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</a:t>
            </a:r>
            <a:r>
              <a:rPr sz="1800" spc="25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Social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Nurture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Groups,</a:t>
            </a:r>
            <a:r>
              <a:rPr sz="1800" spc="1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Precision</a:t>
            </a:r>
            <a:r>
              <a:rPr sz="1800" spc="1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Teaching,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Positive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Play,</a:t>
            </a:r>
            <a:r>
              <a:rPr sz="1800" spc="130" dirty="0">
                <a:latin typeface="Arial Narrow"/>
                <a:cs typeface="Arial Narrow"/>
              </a:rPr>
              <a:t> </a:t>
            </a:r>
            <a:r>
              <a:rPr lang="en-GB" spc="130" dirty="0">
                <a:latin typeface="Arial Narrow"/>
                <a:cs typeface="Arial Narrow"/>
              </a:rPr>
              <a:t>Bucket Time</a:t>
            </a:r>
            <a:r>
              <a:rPr sz="1800" spc="-10" dirty="0">
                <a:latin typeface="Arial Narrow"/>
                <a:cs typeface="Arial Narrow"/>
              </a:rPr>
              <a:t>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5080" algn="just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If</a:t>
            </a:r>
            <a:r>
              <a:rPr sz="1800" spc="3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3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3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continues</a:t>
            </a:r>
            <a:r>
              <a:rPr sz="1800" spc="3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3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3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difficulties,</a:t>
            </a:r>
            <a:r>
              <a:rPr sz="1800" spc="3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3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3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3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3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</a:t>
            </a:r>
            <a:r>
              <a:rPr sz="1800" spc="3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would </a:t>
            </a:r>
            <a:r>
              <a:rPr sz="1800" dirty="0">
                <a:latin typeface="Arial Narrow"/>
                <a:cs typeface="Arial Narrow"/>
              </a:rPr>
              <a:t>suggest</a:t>
            </a:r>
            <a:r>
              <a:rPr sz="1800" spc="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additional</a:t>
            </a:r>
            <a:r>
              <a:rPr sz="1800" spc="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and/or</a:t>
            </a:r>
            <a:r>
              <a:rPr sz="1800" spc="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assessment.</a:t>
            </a:r>
            <a:r>
              <a:rPr sz="1800" spc="7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this</a:t>
            </a:r>
            <a:r>
              <a:rPr sz="1800" spc="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point,</a:t>
            </a:r>
            <a:r>
              <a:rPr sz="1800" spc="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sz="1800" spc="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7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placed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Register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after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consultation with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parents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/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carers.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130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214629" algn="ctr">
              <a:lnSpc>
                <a:spcPct val="100000"/>
              </a:lnSpc>
              <a:spcBef>
                <a:spcPts val="5"/>
              </a:spcBef>
            </a:pPr>
            <a:r>
              <a:rPr lang="en-GB" sz="1600" b="1" spc="-2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</a:t>
            </a:r>
            <a:r>
              <a:rPr sz="1600" b="1" spc="-20" dirty="0">
                <a:solidFill>
                  <a:schemeClr val="tx1"/>
                </a:solidFill>
                <a:latin typeface="Comic Sans MS"/>
                <a:cs typeface="Comic Sans MS"/>
              </a:rPr>
              <a:t>t</a:t>
            </a:r>
            <a:r>
              <a:rPr lang="en-GB" sz="1600" b="1" spc="-20" dirty="0" err="1">
                <a:solidFill>
                  <a:schemeClr val="tx1"/>
                </a:solidFill>
                <a:latin typeface="Comic Sans MS"/>
                <a:cs typeface="Comic Sans MS"/>
              </a:rPr>
              <a:t>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72000" y="176784"/>
            <a:ext cx="4235196" cy="1728216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5724144" y="460248"/>
            <a:ext cx="2016760" cy="769441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01600" marR="93345" indent="13335" algn="just">
              <a:lnSpc>
                <a:spcPct val="100000"/>
              </a:lnSpc>
              <a:spcBef>
                <a:spcPts val="240"/>
              </a:spcBef>
            </a:pPr>
            <a:r>
              <a:rPr sz="1600" dirty="0">
                <a:latin typeface="Calibri"/>
                <a:cs typeface="Calibri"/>
              </a:rPr>
              <a:t>Special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Educational </a:t>
            </a:r>
            <a:r>
              <a:rPr sz="1600" dirty="0">
                <a:latin typeface="Calibri"/>
                <a:cs typeface="Calibri"/>
              </a:rPr>
              <a:t>Needs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&amp;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Disability </a:t>
            </a:r>
            <a:r>
              <a:rPr sz="1600" dirty="0">
                <a:latin typeface="Calibri"/>
                <a:cs typeface="Calibri"/>
              </a:rPr>
              <a:t>Provision</a:t>
            </a:r>
            <a:r>
              <a:rPr lang="en-GB" sz="1600" dirty="0">
                <a:latin typeface="Calibri"/>
                <a:cs typeface="Calibri"/>
              </a:rPr>
              <a:t> at Horsley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3628" y="161544"/>
            <a:ext cx="4271772" cy="174497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707136" y="385572"/>
            <a:ext cx="8294370" cy="5962650"/>
            <a:chOff x="707136" y="385572"/>
            <a:chExt cx="8294370" cy="596265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7136" y="1961387"/>
              <a:ext cx="8294369" cy="438683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3900" y="385572"/>
              <a:ext cx="3844290" cy="1834133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29385" y="474675"/>
            <a:ext cx="271145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2000" dirty="0"/>
              <a:t>How</a:t>
            </a:r>
            <a:r>
              <a:rPr sz="2000" spc="-40" dirty="0"/>
              <a:t> </a:t>
            </a:r>
            <a:r>
              <a:rPr sz="2000" dirty="0"/>
              <a:t>does</a:t>
            </a:r>
            <a:r>
              <a:rPr sz="2000" spc="-25" dirty="0"/>
              <a:t> </a:t>
            </a:r>
            <a:r>
              <a:rPr sz="2000" dirty="0"/>
              <a:t>the</a:t>
            </a:r>
            <a:r>
              <a:rPr sz="2000" spc="-50" dirty="0"/>
              <a:t> </a:t>
            </a:r>
            <a:r>
              <a:rPr sz="2000" dirty="0"/>
              <a:t>school</a:t>
            </a:r>
            <a:r>
              <a:rPr sz="2000" spc="-20" dirty="0"/>
              <a:t> </a:t>
            </a:r>
            <a:r>
              <a:rPr sz="2000" spc="-10" dirty="0"/>
              <a:t>support pupils’</a:t>
            </a:r>
            <a:r>
              <a:rPr sz="2000" spc="-85" dirty="0"/>
              <a:t> </a:t>
            </a:r>
            <a:r>
              <a:rPr sz="2000" dirty="0"/>
              <a:t>social,</a:t>
            </a:r>
            <a:r>
              <a:rPr sz="2000" spc="-30" dirty="0"/>
              <a:t> </a:t>
            </a:r>
            <a:r>
              <a:rPr sz="2000" dirty="0"/>
              <a:t>mental</a:t>
            </a:r>
            <a:r>
              <a:rPr sz="2000" spc="-55" dirty="0"/>
              <a:t> </a:t>
            </a:r>
            <a:r>
              <a:rPr sz="2000" spc="-25" dirty="0"/>
              <a:t>and </a:t>
            </a:r>
            <a:r>
              <a:rPr sz="2000" dirty="0"/>
              <a:t>emotional</a:t>
            </a:r>
            <a:r>
              <a:rPr sz="2000" spc="-70" dirty="0"/>
              <a:t> </a:t>
            </a:r>
            <a:r>
              <a:rPr sz="2000" dirty="0"/>
              <a:t>health</a:t>
            </a:r>
            <a:r>
              <a:rPr sz="2000" spc="-40" dirty="0"/>
              <a:t> </a:t>
            </a:r>
            <a:r>
              <a:rPr sz="2000" spc="-25" dirty="0"/>
              <a:t>and </a:t>
            </a:r>
            <a:r>
              <a:rPr sz="2000" spc="-10" dirty="0"/>
              <a:t>development?</a:t>
            </a:r>
            <a:endParaRPr sz="2000"/>
          </a:p>
        </p:txBody>
      </p:sp>
      <p:grpSp>
        <p:nvGrpSpPr>
          <p:cNvPr id="7" name="object 7"/>
          <p:cNvGrpSpPr/>
          <p:nvPr/>
        </p:nvGrpSpPr>
        <p:grpSpPr>
          <a:xfrm>
            <a:off x="167894" y="6081014"/>
            <a:ext cx="601980" cy="385445"/>
            <a:chOff x="167894" y="6081014"/>
            <a:chExt cx="601980" cy="385445"/>
          </a:xfrm>
        </p:grpSpPr>
        <p:sp>
          <p:nvSpPr>
            <p:cNvPr id="8" name="object 8"/>
            <p:cNvSpPr/>
            <p:nvPr/>
          </p:nvSpPr>
          <p:spPr>
            <a:xfrm>
              <a:off x="180594" y="6093714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2"/>
                  </a:lnTo>
                  <a:lnTo>
                    <a:pt x="179844" y="359664"/>
                  </a:lnTo>
                  <a:lnTo>
                    <a:pt x="179844" y="269748"/>
                  </a:lnTo>
                  <a:lnTo>
                    <a:pt x="576072" y="269748"/>
                  </a:lnTo>
                  <a:lnTo>
                    <a:pt x="576072" y="89916"/>
                  </a:lnTo>
                  <a:lnTo>
                    <a:pt x="179844" y="89916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80594" y="6093714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2"/>
                  </a:moveTo>
                  <a:lnTo>
                    <a:pt x="179844" y="0"/>
                  </a:lnTo>
                  <a:lnTo>
                    <a:pt x="179844" y="89916"/>
                  </a:lnTo>
                  <a:lnTo>
                    <a:pt x="576072" y="89916"/>
                  </a:lnTo>
                  <a:lnTo>
                    <a:pt x="576072" y="269748"/>
                  </a:lnTo>
                  <a:lnTo>
                    <a:pt x="179844" y="269748"/>
                  </a:lnTo>
                  <a:lnTo>
                    <a:pt x="179844" y="359664"/>
                  </a:lnTo>
                  <a:lnTo>
                    <a:pt x="0" y="179832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795771" y="481583"/>
            <a:ext cx="2016760" cy="859790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102235" marR="90805" indent="13335" algn="just">
              <a:lnSpc>
                <a:spcPct val="100000"/>
              </a:lnSpc>
              <a:spcBef>
                <a:spcPts val="245"/>
              </a:spcBef>
            </a:pPr>
            <a:r>
              <a:rPr sz="1800" dirty="0">
                <a:latin typeface="Calibri"/>
                <a:cs typeface="Calibri"/>
              </a:rPr>
              <a:t>Special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Educational </a:t>
            </a:r>
            <a:r>
              <a:rPr sz="1800" dirty="0">
                <a:latin typeface="Calibri"/>
                <a:cs typeface="Calibri"/>
              </a:rPr>
              <a:t>Needs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&amp;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Disability </a:t>
            </a:r>
            <a:r>
              <a:rPr sz="1800" dirty="0">
                <a:latin typeface="Calibri"/>
                <a:cs typeface="Calibri"/>
              </a:rPr>
              <a:t>Provision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lang="en-GB" sz="1800" spc="-35" dirty="0">
                <a:latin typeface="Calibri"/>
                <a:cs typeface="Calibri"/>
              </a:rPr>
              <a:t>at Horsley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34644" y="2030044"/>
            <a:ext cx="7678420" cy="372730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494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Arial Narrow"/>
                <a:cs typeface="Arial Narrow"/>
              </a:rPr>
              <a:t>Each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class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teacher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teaches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PSHE</a:t>
            </a:r>
            <a:r>
              <a:rPr sz="1400" spc="-5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(Personal,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Social</a:t>
            </a:r>
            <a:r>
              <a:rPr sz="1400" spc="-4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Health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Education)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in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class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each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week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so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that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children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spc="-20" dirty="0">
                <a:latin typeface="Arial Narrow"/>
                <a:cs typeface="Arial Narrow"/>
              </a:rPr>
              <a:t>have </a:t>
            </a:r>
            <a:r>
              <a:rPr sz="1400" dirty="0">
                <a:latin typeface="Arial Narrow"/>
                <a:cs typeface="Arial Narrow"/>
              </a:rPr>
              <a:t>time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to</a:t>
            </a:r>
            <a:r>
              <a:rPr sz="1400" spc="-10" dirty="0">
                <a:latin typeface="Arial Narrow"/>
                <a:cs typeface="Arial Narrow"/>
              </a:rPr>
              <a:t> consider,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reflect</a:t>
            </a:r>
            <a:r>
              <a:rPr sz="1400" spc="-1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discuss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range</a:t>
            </a:r>
            <a:r>
              <a:rPr sz="1400" spc="-1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of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issues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1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topics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so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that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they</a:t>
            </a:r>
            <a:r>
              <a:rPr sz="1400" spc="-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develop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knowledge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1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skills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to</a:t>
            </a:r>
            <a:r>
              <a:rPr sz="1400" spc="-10" dirty="0">
                <a:latin typeface="Arial Narrow"/>
                <a:cs typeface="Arial Narrow"/>
              </a:rPr>
              <a:t> </a:t>
            </a:r>
            <a:r>
              <a:rPr sz="1400" spc="-20" dirty="0">
                <a:latin typeface="Arial Narrow"/>
                <a:cs typeface="Arial Narrow"/>
              </a:rPr>
              <a:t>live </a:t>
            </a:r>
            <a:r>
              <a:rPr sz="1400" dirty="0">
                <a:latin typeface="Arial Narrow"/>
                <a:cs typeface="Arial Narrow"/>
              </a:rPr>
              <a:t>happy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healthy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spc="-10" dirty="0">
                <a:latin typeface="Arial Narrow"/>
                <a:cs typeface="Arial Narrow"/>
              </a:rPr>
              <a:t>lives.</a:t>
            </a:r>
            <a:endParaRPr sz="14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400" dirty="0">
              <a:latin typeface="Arial Narrow"/>
              <a:cs typeface="Arial Narrow"/>
            </a:endParaRPr>
          </a:p>
          <a:p>
            <a:pPr marL="12700" marR="53340">
              <a:lnSpc>
                <a:spcPct val="100000"/>
              </a:lnSpc>
            </a:pPr>
            <a:r>
              <a:rPr sz="1400" dirty="0">
                <a:latin typeface="Arial Narrow"/>
                <a:cs typeface="Arial Narrow"/>
              </a:rPr>
              <a:t>We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have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lang="en-GB" sz="1400" spc="-15" dirty="0">
                <a:latin typeface="Arial Narrow"/>
                <a:cs typeface="Arial Narrow"/>
              </a:rPr>
              <a:t>a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Learning</a:t>
            </a:r>
            <a:r>
              <a:rPr sz="1400" spc="-10" dirty="0">
                <a:latin typeface="Arial Narrow"/>
                <a:cs typeface="Arial Narrow"/>
              </a:rPr>
              <a:t> Support</a:t>
            </a:r>
            <a:r>
              <a:rPr sz="1400" spc="-6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Assistant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who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lang="en-GB" sz="1400" spc="-25" dirty="0">
                <a:latin typeface="Arial Narrow"/>
                <a:cs typeface="Arial Narrow"/>
              </a:rPr>
              <a:t>is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trained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to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deal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with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certain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social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emotional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spc="-10" dirty="0">
                <a:latin typeface="Arial Narrow"/>
                <a:cs typeface="Arial Narrow"/>
              </a:rPr>
              <a:t>issues</a:t>
            </a:r>
            <a:r>
              <a:rPr lang="en-GB" sz="1400" spc="-10" dirty="0">
                <a:latin typeface="Arial Narrow"/>
                <a:cs typeface="Arial Narrow"/>
              </a:rPr>
              <a:t> and she can </a:t>
            </a:r>
            <a:r>
              <a:rPr sz="1400" dirty="0">
                <a:latin typeface="Arial Narrow"/>
                <a:cs typeface="Arial Narrow"/>
              </a:rPr>
              <a:t>focus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on</a:t>
            </a:r>
            <a:r>
              <a:rPr sz="1400" spc="29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specific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issues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or</a:t>
            </a:r>
            <a:r>
              <a:rPr sz="1400" spc="-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concerns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or</a:t>
            </a:r>
            <a:r>
              <a:rPr sz="1400" spc="-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can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be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in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place</a:t>
            </a:r>
            <a:r>
              <a:rPr sz="1400" spc="-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to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develop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friendship</a:t>
            </a:r>
            <a:r>
              <a:rPr sz="1400" spc="-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spc="-10" dirty="0">
                <a:latin typeface="Arial Narrow"/>
                <a:cs typeface="Arial Narrow"/>
              </a:rPr>
              <a:t>communication skills</a:t>
            </a:r>
            <a:r>
              <a:rPr lang="en-GB" sz="1400" spc="-10" dirty="0">
                <a:latin typeface="Arial Narrow"/>
                <a:cs typeface="Arial Narrow"/>
              </a:rPr>
              <a:t>.</a:t>
            </a:r>
            <a:r>
              <a:rPr sz="1400" spc="-10" dirty="0">
                <a:latin typeface="Arial Narrow"/>
                <a:cs typeface="Arial Narrow"/>
              </a:rPr>
              <a:t> </a:t>
            </a:r>
            <a:r>
              <a:rPr lang="en-GB" sz="1400" spc="-10" dirty="0">
                <a:latin typeface="Arial Narrow"/>
                <a:cs typeface="Arial Narrow"/>
              </a:rPr>
              <a:t>She is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also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our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Nurture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Group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lang="en-GB" sz="1400" spc="-30" dirty="0">
                <a:latin typeface="Arial Narrow"/>
                <a:cs typeface="Arial Narrow"/>
              </a:rPr>
              <a:t>leader and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support</a:t>
            </a:r>
            <a:r>
              <a:rPr lang="en-GB" sz="1400" dirty="0">
                <a:latin typeface="Arial Narrow"/>
                <a:cs typeface="Arial Narrow"/>
              </a:rPr>
              <a:t>s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socialisation</a:t>
            </a:r>
            <a:r>
              <a:rPr sz="1400" spc="-4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sometimes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developmental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delays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in</a:t>
            </a:r>
            <a:r>
              <a:rPr sz="1400" spc="-4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larger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spc="-10" dirty="0">
                <a:latin typeface="Arial Narrow"/>
                <a:cs typeface="Arial Narrow"/>
              </a:rPr>
              <a:t>group </a:t>
            </a:r>
            <a:r>
              <a:rPr sz="1400" dirty="0">
                <a:latin typeface="Arial Narrow"/>
                <a:cs typeface="Arial Narrow"/>
              </a:rPr>
              <a:t>setting</a:t>
            </a:r>
            <a:r>
              <a:rPr sz="1400" spc="-40" dirty="0">
                <a:latin typeface="Arial Narrow"/>
                <a:cs typeface="Arial Narrow"/>
              </a:rPr>
              <a:t> </a:t>
            </a:r>
            <a:r>
              <a:rPr sz="1400" spc="-50" dirty="0">
                <a:latin typeface="Arial Narrow"/>
                <a:cs typeface="Arial Narrow"/>
              </a:rPr>
              <a:t>.</a:t>
            </a:r>
            <a:endParaRPr sz="14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 dirty="0">
              <a:latin typeface="Arial Narrow"/>
              <a:cs typeface="Arial Narrow"/>
            </a:endParaRPr>
          </a:p>
          <a:p>
            <a:pPr marL="12700" marR="41910">
              <a:lnSpc>
                <a:spcPct val="100000"/>
              </a:lnSpc>
            </a:pPr>
            <a:r>
              <a:rPr sz="1400" dirty="0">
                <a:latin typeface="Arial Narrow"/>
                <a:cs typeface="Arial Narrow"/>
              </a:rPr>
              <a:t>We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also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have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lang="en-GB" sz="1400" spc="-20" dirty="0">
                <a:latin typeface="Arial Narrow"/>
                <a:cs typeface="Arial Narrow"/>
              </a:rPr>
              <a:t>trained Mid-Day Supervisors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buddy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system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at</a:t>
            </a:r>
            <a:r>
              <a:rPr sz="1400" spc="-1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playtimes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for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children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who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feel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spc="-10" dirty="0">
                <a:latin typeface="Arial Narrow"/>
                <a:cs typeface="Arial Narrow"/>
              </a:rPr>
              <a:t>lonely,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for</a:t>
            </a:r>
            <a:r>
              <a:rPr sz="1400" spc="-1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new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children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spc="-10" dirty="0">
                <a:latin typeface="Arial Narrow"/>
                <a:cs typeface="Arial Narrow"/>
              </a:rPr>
              <a:t>starting </a:t>
            </a:r>
            <a:r>
              <a:rPr sz="1400" dirty="0">
                <a:latin typeface="Arial Narrow"/>
                <a:cs typeface="Arial Narrow"/>
              </a:rPr>
              <a:t>at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school</a:t>
            </a:r>
            <a:r>
              <a:rPr lang="en-GB" sz="1400" dirty="0">
                <a:latin typeface="Arial Narrow"/>
                <a:cs typeface="Arial Narrow"/>
              </a:rPr>
              <a:t>.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lang="en-GB" sz="1400" spc="-30" dirty="0">
                <a:latin typeface="Arial Narrow"/>
                <a:cs typeface="Arial Narrow"/>
              </a:rPr>
              <a:t>O</a:t>
            </a:r>
            <a:r>
              <a:rPr sz="1400" dirty="0" err="1">
                <a:latin typeface="Arial Narrow"/>
                <a:cs typeface="Arial Narrow"/>
              </a:rPr>
              <a:t>ur</a:t>
            </a:r>
            <a:r>
              <a:rPr lang="en-GB" sz="1400" dirty="0">
                <a:latin typeface="Arial Narrow"/>
                <a:cs typeface="Arial Narrow"/>
              </a:rPr>
              <a:t> weekly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lunchtime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lang="en-GB" sz="1400" spc="-25" dirty="0">
                <a:latin typeface="Arial Narrow"/>
                <a:cs typeface="Arial Narrow"/>
              </a:rPr>
              <a:t>Comic </a:t>
            </a:r>
            <a:r>
              <a:rPr sz="1400" dirty="0">
                <a:latin typeface="Arial Narrow"/>
                <a:cs typeface="Arial Narrow"/>
              </a:rPr>
              <a:t>club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lang="en-GB" sz="1400" spc="-35" dirty="0">
                <a:latin typeface="Arial Narrow"/>
                <a:cs typeface="Arial Narrow"/>
              </a:rPr>
              <a:t>also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offers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place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where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children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can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received</a:t>
            </a:r>
            <a:r>
              <a:rPr sz="1400" spc="-10" dirty="0">
                <a:latin typeface="Arial Narrow"/>
                <a:cs typeface="Arial Narrow"/>
              </a:rPr>
              <a:t> support</a:t>
            </a:r>
            <a:r>
              <a:rPr lang="en-GB" sz="1400" spc="-10" dirty="0">
                <a:latin typeface="Arial Narrow"/>
                <a:cs typeface="Arial Narrow"/>
              </a:rPr>
              <a:t> and regulate their emotions if they wish</a:t>
            </a:r>
            <a:r>
              <a:rPr sz="1400" spc="-10" dirty="0">
                <a:latin typeface="Arial Narrow"/>
                <a:cs typeface="Arial Narrow"/>
              </a:rPr>
              <a:t>.</a:t>
            </a:r>
            <a:endParaRPr sz="1400" dirty="0">
              <a:latin typeface="Arial Narrow"/>
              <a:cs typeface="Arial Narrow"/>
            </a:endParaRPr>
          </a:p>
          <a:p>
            <a:pPr marL="12700" marR="5080">
              <a:lnSpc>
                <a:spcPct val="100000"/>
              </a:lnSpc>
              <a:spcBef>
                <a:spcPts val="844"/>
              </a:spcBef>
            </a:pPr>
            <a:r>
              <a:rPr sz="1400" dirty="0">
                <a:latin typeface="Arial Narrow"/>
                <a:cs typeface="Arial Narrow"/>
              </a:rPr>
              <a:t>For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children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with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specific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social,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mental</a:t>
            </a:r>
            <a:r>
              <a:rPr sz="1400" spc="-1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or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emotional</a:t>
            </a:r>
            <a:r>
              <a:rPr sz="1400" spc="-1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health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spc="-10" dirty="0">
                <a:latin typeface="Arial Narrow"/>
                <a:cs typeface="Arial Narrow"/>
              </a:rPr>
              <a:t>difficulties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we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work</a:t>
            </a:r>
            <a:r>
              <a:rPr sz="1400" spc="-1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with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the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EPS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(Educational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spc="-10" dirty="0">
                <a:latin typeface="Arial Narrow"/>
                <a:cs typeface="Arial Narrow"/>
              </a:rPr>
              <a:t>Psychologist </a:t>
            </a:r>
            <a:r>
              <a:rPr sz="1400" dirty="0">
                <a:latin typeface="Arial Narrow"/>
                <a:cs typeface="Arial Narrow"/>
              </a:rPr>
              <a:t>Service),</a:t>
            </a:r>
            <a:r>
              <a:rPr sz="1400" spc="-40" dirty="0">
                <a:latin typeface="Arial Narrow"/>
                <a:cs typeface="Arial Narrow"/>
              </a:rPr>
              <a:t> </a:t>
            </a:r>
            <a:r>
              <a:rPr sz="1400" spc="-20" dirty="0">
                <a:latin typeface="Arial Narrow"/>
                <a:cs typeface="Arial Narrow"/>
              </a:rPr>
              <a:t>MAT</a:t>
            </a:r>
            <a:r>
              <a:rPr sz="1400" spc="-5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(Multi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agency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team),</a:t>
            </a:r>
            <a:r>
              <a:rPr sz="1400" spc="-5" dirty="0">
                <a:latin typeface="Arial Narrow"/>
                <a:cs typeface="Arial Narrow"/>
              </a:rPr>
              <a:t> </a:t>
            </a:r>
            <a:r>
              <a:rPr sz="1400" dirty="0">
                <a:solidFill>
                  <a:srgbClr val="0462C1"/>
                </a:solidFill>
                <a:latin typeface="Arial Narrow"/>
                <a:cs typeface="Arial Narrow"/>
                <a:hlinkClick r:id="rId5"/>
              </a:rPr>
              <a:t>CAMHS</a:t>
            </a:r>
            <a:r>
              <a:rPr sz="1400" spc="-5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(Children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8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Adolescent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Mental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Health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sz="1400" spc="-10" dirty="0">
                <a:latin typeface="Arial Narrow"/>
                <a:cs typeface="Arial Narrow"/>
              </a:rPr>
              <a:t>Service).</a:t>
            </a:r>
            <a:endParaRPr sz="14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</a:pPr>
            <a:endParaRPr sz="14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555"/>
              </a:spcBef>
            </a:pPr>
            <a:endParaRPr sz="1400" dirty="0">
              <a:solidFill>
                <a:schemeClr val="tx1"/>
              </a:solidFill>
              <a:latin typeface="Arial Narrow"/>
              <a:cs typeface="Arial Narrow"/>
            </a:endParaRPr>
          </a:p>
          <a:p>
            <a:pPr marR="11430" algn="ctr">
              <a:lnSpc>
                <a:spcPct val="100000"/>
              </a:lnSpc>
              <a:spcBef>
                <a:spcPts val="5"/>
              </a:spcBef>
            </a:pPr>
            <a:r>
              <a:rPr lang="en-GB" sz="14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67939" y="269747"/>
            <a:ext cx="3707129" cy="114071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725292" y="352805"/>
            <a:ext cx="30702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What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process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does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follow</a:t>
            </a:r>
            <a:endParaRPr sz="1800">
              <a:latin typeface="Arial Narrow"/>
              <a:cs typeface="Arial Narrow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987420" y="626821"/>
            <a:ext cx="26015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/>
              <a:t>once</a:t>
            </a:r>
            <a:r>
              <a:rPr sz="1800" spc="-25" dirty="0"/>
              <a:t> </a:t>
            </a:r>
            <a:r>
              <a:rPr sz="1800" dirty="0"/>
              <a:t>SEN</a:t>
            </a:r>
            <a:r>
              <a:rPr sz="1800" spc="-40" dirty="0"/>
              <a:t> </a:t>
            </a:r>
            <a:r>
              <a:rPr sz="1800" dirty="0"/>
              <a:t>has</a:t>
            </a:r>
            <a:r>
              <a:rPr sz="1800" spc="-30" dirty="0"/>
              <a:t> </a:t>
            </a:r>
            <a:r>
              <a:rPr sz="1800" dirty="0"/>
              <a:t>been</a:t>
            </a:r>
            <a:r>
              <a:rPr sz="1800" spc="-5" dirty="0"/>
              <a:t> </a:t>
            </a:r>
            <a:r>
              <a:rPr sz="1800" spc="-10" dirty="0"/>
              <a:t>identified?</a:t>
            </a:r>
            <a:endParaRPr sz="1800"/>
          </a:p>
        </p:txBody>
      </p:sp>
      <p:grpSp>
        <p:nvGrpSpPr>
          <p:cNvPr id="5" name="object 5"/>
          <p:cNvGrpSpPr/>
          <p:nvPr/>
        </p:nvGrpSpPr>
        <p:grpSpPr>
          <a:xfrm>
            <a:off x="167894" y="1060703"/>
            <a:ext cx="8150859" cy="5795010"/>
            <a:chOff x="167894" y="1060703"/>
            <a:chExt cx="8150859" cy="579501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6907" y="1060703"/>
              <a:ext cx="7911846" cy="429691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4607" y="4893564"/>
              <a:ext cx="6902958" cy="196215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80594" y="6310121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1"/>
                  </a:lnTo>
                  <a:lnTo>
                    <a:pt x="179844" y="359663"/>
                  </a:lnTo>
                  <a:lnTo>
                    <a:pt x="179844" y="269747"/>
                  </a:lnTo>
                  <a:lnTo>
                    <a:pt x="576072" y="269747"/>
                  </a:lnTo>
                  <a:lnTo>
                    <a:pt x="576072" y="89915"/>
                  </a:lnTo>
                  <a:lnTo>
                    <a:pt x="179844" y="89915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80594" y="6310121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1"/>
                  </a:moveTo>
                  <a:lnTo>
                    <a:pt x="179844" y="0"/>
                  </a:lnTo>
                  <a:lnTo>
                    <a:pt x="179844" y="89915"/>
                  </a:lnTo>
                  <a:lnTo>
                    <a:pt x="576072" y="89915"/>
                  </a:lnTo>
                  <a:lnTo>
                    <a:pt x="576072" y="269747"/>
                  </a:lnTo>
                  <a:lnTo>
                    <a:pt x="179844" y="269747"/>
                  </a:lnTo>
                  <a:lnTo>
                    <a:pt x="179844" y="359663"/>
                  </a:lnTo>
                  <a:lnTo>
                    <a:pt x="0" y="179831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63676" y="1145285"/>
            <a:ext cx="7226300" cy="559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Arial Narrow"/>
                <a:cs typeface="Arial Narrow"/>
                <a:hlinkClick r:id="rId5" action="ppaction://hlinksldjump"/>
              </a:rPr>
              <a:t>Step</a:t>
            </a:r>
            <a:r>
              <a:rPr sz="1800" b="1" spc="24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b="1" dirty="0">
                <a:latin typeface="Arial Narrow"/>
                <a:cs typeface="Arial Narrow"/>
                <a:hlinkClick r:id="rId5" action="ppaction://hlinksldjump"/>
              </a:rPr>
              <a:t>1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:</a:t>
            </a:r>
            <a:r>
              <a:rPr sz="1800" spc="24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Class</a:t>
            </a:r>
            <a:r>
              <a:rPr sz="1800" spc="24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10" dirty="0">
                <a:latin typeface="Arial Narrow"/>
                <a:cs typeface="Arial Narrow"/>
                <a:hlinkClick r:id="rId5" action="ppaction://hlinksldjump"/>
              </a:rPr>
              <a:t>Teacher,</a:t>
            </a:r>
            <a:r>
              <a:rPr sz="1800" spc="254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SENDCO</a:t>
            </a:r>
            <a:r>
              <a:rPr sz="1800" spc="254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and</a:t>
            </a:r>
            <a:r>
              <a:rPr sz="1800" spc="25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Parents</a:t>
            </a:r>
            <a:r>
              <a:rPr sz="1800" spc="25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/</a:t>
            </a:r>
            <a:r>
              <a:rPr sz="1800" spc="24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Carers</a:t>
            </a:r>
            <a:r>
              <a:rPr sz="1800" spc="25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make</a:t>
            </a:r>
            <a:r>
              <a:rPr sz="1800" spc="26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the</a:t>
            </a:r>
            <a:r>
              <a:rPr sz="1800" spc="254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joint</a:t>
            </a:r>
            <a:r>
              <a:rPr sz="1800" spc="26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decision</a:t>
            </a:r>
            <a:r>
              <a:rPr sz="1800" spc="254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25" dirty="0">
                <a:latin typeface="Arial Narrow"/>
                <a:cs typeface="Arial Narrow"/>
                <a:hlinkClick r:id="rId5" action="ppaction://hlinksldjump"/>
              </a:rPr>
              <a:t>to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place</a:t>
            </a:r>
            <a:r>
              <a:rPr sz="1800" spc="-3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the</a:t>
            </a:r>
            <a:r>
              <a:rPr sz="1800" spc="-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child</a:t>
            </a:r>
            <a:r>
              <a:rPr sz="1800" spc="-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on</a:t>
            </a:r>
            <a:r>
              <a:rPr sz="1800" spc="-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the</a:t>
            </a:r>
            <a:r>
              <a:rPr sz="1800" spc="-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SEN</a:t>
            </a:r>
            <a:r>
              <a:rPr sz="1800" spc="-3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Support</a:t>
            </a:r>
            <a:r>
              <a:rPr sz="1800" spc="-2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10" dirty="0">
                <a:latin typeface="Arial Narrow"/>
                <a:cs typeface="Arial Narrow"/>
                <a:hlinkClick r:id="rId5" action="ppaction://hlinksldjump"/>
              </a:rPr>
              <a:t>Register.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b="1" dirty="0">
                <a:latin typeface="Arial Narrow"/>
                <a:cs typeface="Arial Narrow"/>
                <a:hlinkClick r:id="rId5" action="ppaction://hlinksldjump"/>
              </a:rPr>
              <a:t>Step</a:t>
            </a:r>
            <a:r>
              <a:rPr sz="1800" b="1" spc="27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b="1" dirty="0">
                <a:latin typeface="Arial Narrow"/>
                <a:cs typeface="Arial Narrow"/>
                <a:hlinkClick r:id="rId5" action="ppaction://hlinksldjump"/>
              </a:rPr>
              <a:t>2:</a:t>
            </a:r>
            <a:r>
              <a:rPr sz="1800" b="1" spc="26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Individual</a:t>
            </a:r>
            <a:r>
              <a:rPr sz="1800" spc="27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targets</a:t>
            </a:r>
            <a:r>
              <a:rPr sz="1800" spc="28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and</a:t>
            </a:r>
            <a:r>
              <a:rPr sz="1800" spc="27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strategies</a:t>
            </a:r>
            <a:r>
              <a:rPr sz="1800" spc="27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/</a:t>
            </a:r>
            <a:r>
              <a:rPr sz="1800" spc="26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interventions</a:t>
            </a:r>
            <a:r>
              <a:rPr sz="1800" spc="27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are</a:t>
            </a:r>
            <a:r>
              <a:rPr sz="1800" spc="26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identified</a:t>
            </a:r>
            <a:r>
              <a:rPr sz="1800" spc="29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and</a:t>
            </a:r>
            <a:r>
              <a:rPr sz="1800" spc="27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put</a:t>
            </a:r>
            <a:r>
              <a:rPr sz="1800" spc="254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20" dirty="0">
                <a:latin typeface="Arial Narrow"/>
                <a:cs typeface="Arial Narrow"/>
                <a:hlinkClick r:id="rId5" action="ppaction://hlinksldjump"/>
              </a:rPr>
              <a:t>into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Narrow"/>
                <a:cs typeface="Arial Narrow"/>
                <a:hlinkClick r:id="rId5" action="ppaction://hlinksldjump"/>
              </a:rPr>
              <a:t>place.</a:t>
            </a:r>
            <a:endParaRPr sz="1800" dirty="0">
              <a:latin typeface="Arial Narrow"/>
              <a:cs typeface="Arial Narrow"/>
            </a:endParaRPr>
          </a:p>
          <a:p>
            <a:pPr marL="12700" marR="6350" algn="just">
              <a:lnSpc>
                <a:spcPct val="100000"/>
              </a:lnSpc>
              <a:spcBef>
                <a:spcPts val="1080"/>
              </a:spcBef>
            </a:pPr>
            <a:r>
              <a:rPr sz="1800" b="1" dirty="0">
                <a:latin typeface="Arial Narrow"/>
                <a:cs typeface="Arial Narrow"/>
                <a:hlinkClick r:id="rId5" action="ppaction://hlinksldjump"/>
              </a:rPr>
              <a:t>Step</a:t>
            </a:r>
            <a:r>
              <a:rPr sz="1800" b="1" spc="16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b="1" dirty="0">
                <a:latin typeface="Arial Narrow"/>
                <a:cs typeface="Arial Narrow"/>
                <a:hlinkClick r:id="rId5" action="ppaction://hlinksldjump"/>
              </a:rPr>
              <a:t>3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:</a:t>
            </a:r>
            <a:r>
              <a:rPr sz="1800" spc="170" dirty="0">
                <a:latin typeface="Arial Narrow"/>
                <a:cs typeface="Arial Narrow"/>
                <a:hlinkClick r:id="rId5" action="ppaction://hlinksldjump"/>
              </a:rPr>
              <a:t> 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These</a:t>
            </a:r>
            <a:r>
              <a:rPr sz="1800" spc="17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are</a:t>
            </a:r>
            <a:r>
              <a:rPr sz="1800" spc="16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reviewed</a:t>
            </a:r>
            <a:r>
              <a:rPr sz="1800" spc="17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at</a:t>
            </a:r>
            <a:r>
              <a:rPr sz="1800" spc="17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termly</a:t>
            </a:r>
            <a:r>
              <a:rPr sz="1800" spc="16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meetings</a:t>
            </a:r>
            <a:r>
              <a:rPr sz="1800" spc="17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with</a:t>
            </a:r>
            <a:r>
              <a:rPr sz="1800" spc="17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parents</a:t>
            </a:r>
            <a:r>
              <a:rPr sz="1800" spc="17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/</a:t>
            </a:r>
            <a:r>
              <a:rPr sz="1800" spc="16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carers,</a:t>
            </a:r>
            <a:r>
              <a:rPr sz="1800" spc="16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following</a:t>
            </a:r>
            <a:r>
              <a:rPr sz="1800" spc="17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25" dirty="0">
                <a:latin typeface="Arial Narrow"/>
                <a:cs typeface="Arial Narrow"/>
                <a:hlinkClick r:id="rId5" action="ppaction://hlinksldjump"/>
              </a:rPr>
              <a:t>the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SEN</a:t>
            </a:r>
            <a:r>
              <a:rPr sz="1800" spc="409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Code</a:t>
            </a:r>
            <a:r>
              <a:rPr sz="1800" spc="4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of</a:t>
            </a:r>
            <a:r>
              <a:rPr sz="1800" spc="42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Practice</a:t>
            </a:r>
            <a:r>
              <a:rPr sz="1800" spc="42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2014</a:t>
            </a:r>
            <a:r>
              <a:rPr sz="1800" spc="41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format</a:t>
            </a:r>
            <a:r>
              <a:rPr sz="1800" spc="41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of</a:t>
            </a:r>
            <a:r>
              <a:rPr sz="1800" spc="42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Asses,</a:t>
            </a:r>
            <a:r>
              <a:rPr sz="1800" spc="409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Plan</a:t>
            </a:r>
            <a:r>
              <a:rPr sz="1800" spc="43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,</a:t>
            </a:r>
            <a:r>
              <a:rPr sz="1800" spc="40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Do</a:t>
            </a:r>
            <a:r>
              <a:rPr sz="1800" spc="41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and</a:t>
            </a:r>
            <a:r>
              <a:rPr sz="1800" spc="40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Review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.</a:t>
            </a:r>
            <a:r>
              <a:rPr sz="1800" spc="415" dirty="0">
                <a:latin typeface="Arial Narrow"/>
                <a:cs typeface="Arial Narrow"/>
                <a:hlinkClick r:id="rId5" action="ppaction://hlinksldjump"/>
              </a:rPr>
              <a:t>  </a:t>
            </a:r>
            <a:r>
              <a:rPr sz="1800" spc="-10" dirty="0">
                <a:latin typeface="Arial Narrow"/>
                <a:cs typeface="Arial Narrow"/>
                <a:hlinkClick r:id="rId5" action="ppaction://hlinksldjump"/>
              </a:rPr>
              <a:t>External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agencies</a:t>
            </a:r>
            <a:r>
              <a:rPr sz="1800" spc="-1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may</a:t>
            </a:r>
            <a:r>
              <a:rPr sz="1800" spc="-3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be</a:t>
            </a:r>
            <a:r>
              <a:rPr sz="1800" spc="-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involved</a:t>
            </a:r>
            <a:r>
              <a:rPr sz="1800" spc="-3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for</a:t>
            </a:r>
            <a:r>
              <a:rPr sz="1800" spc="-3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support</a:t>
            </a:r>
            <a:r>
              <a:rPr sz="1800" spc="-1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and</a:t>
            </a:r>
            <a:r>
              <a:rPr sz="1800" spc="-2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/</a:t>
            </a:r>
            <a:r>
              <a:rPr sz="1800" spc="-5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or</a:t>
            </a:r>
            <a:r>
              <a:rPr sz="1800" spc="-3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assessment</a:t>
            </a:r>
            <a:r>
              <a:rPr sz="1800" spc="-2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where</a:t>
            </a:r>
            <a:r>
              <a:rPr sz="1800" spc="-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10" dirty="0">
                <a:latin typeface="Arial Narrow"/>
                <a:cs typeface="Arial Narrow"/>
                <a:hlinkClick r:id="rId5" action="ppaction://hlinksldjump"/>
              </a:rPr>
              <a:t>required.</a:t>
            </a:r>
            <a:endParaRPr sz="1800" dirty="0">
              <a:latin typeface="Arial Narrow"/>
              <a:cs typeface="Arial Narrow"/>
            </a:endParaRPr>
          </a:p>
          <a:p>
            <a:pPr marL="12700" marR="6985" algn="just">
              <a:lnSpc>
                <a:spcPct val="100000"/>
              </a:lnSpc>
              <a:spcBef>
                <a:spcPts val="1085"/>
              </a:spcBef>
            </a:pPr>
            <a:r>
              <a:rPr sz="1800" b="1" dirty="0">
                <a:latin typeface="Arial Narrow"/>
                <a:cs typeface="Arial Narrow"/>
                <a:hlinkClick r:id="rId5" action="ppaction://hlinksldjump"/>
              </a:rPr>
              <a:t>Step</a:t>
            </a:r>
            <a:r>
              <a:rPr sz="1800" b="1" spc="8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b="1" dirty="0">
                <a:latin typeface="Arial Narrow"/>
                <a:cs typeface="Arial Narrow"/>
                <a:hlinkClick r:id="rId5" action="ppaction://hlinksldjump"/>
              </a:rPr>
              <a:t>4:</a:t>
            </a:r>
            <a:r>
              <a:rPr sz="1800" b="1" spc="8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Where</a:t>
            </a:r>
            <a:r>
              <a:rPr sz="1800" spc="8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children</a:t>
            </a:r>
            <a:r>
              <a:rPr sz="1800" spc="9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have</a:t>
            </a:r>
            <a:r>
              <a:rPr sz="1800" spc="8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very</a:t>
            </a:r>
            <a:r>
              <a:rPr sz="1800" spc="8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complex</a:t>
            </a:r>
            <a:r>
              <a:rPr sz="1800" spc="9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needs</a:t>
            </a:r>
            <a:r>
              <a:rPr sz="1800" spc="8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and</a:t>
            </a:r>
            <a:r>
              <a:rPr sz="1800" spc="8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/</a:t>
            </a:r>
            <a:r>
              <a:rPr sz="1800" spc="9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or</a:t>
            </a:r>
            <a:r>
              <a:rPr sz="1800" spc="9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despite</a:t>
            </a:r>
            <a:r>
              <a:rPr sz="1800" spc="9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the</a:t>
            </a:r>
            <a:r>
              <a:rPr sz="1800" spc="9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school</a:t>
            </a:r>
            <a:r>
              <a:rPr sz="1800" spc="9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10" dirty="0">
                <a:latin typeface="Arial Narrow"/>
                <a:cs typeface="Arial Narrow"/>
                <a:hlinkClick r:id="rId5" action="ppaction://hlinksldjump"/>
              </a:rPr>
              <a:t>having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taken</a:t>
            </a:r>
            <a:r>
              <a:rPr sz="1800" spc="12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relevant</a:t>
            </a:r>
            <a:r>
              <a:rPr sz="1800" spc="15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and</a:t>
            </a:r>
            <a:r>
              <a:rPr sz="1800" spc="13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purposeful</a:t>
            </a:r>
            <a:r>
              <a:rPr sz="1800" spc="14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action</a:t>
            </a:r>
            <a:r>
              <a:rPr sz="1800" spc="1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to</a:t>
            </a:r>
            <a:r>
              <a:rPr sz="1800" spc="1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support</a:t>
            </a:r>
            <a:r>
              <a:rPr sz="1800" spc="14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the</a:t>
            </a:r>
            <a:r>
              <a:rPr sz="1800" spc="14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SEN</a:t>
            </a:r>
            <a:r>
              <a:rPr sz="1800" spc="13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of</a:t>
            </a:r>
            <a:r>
              <a:rPr sz="1800" spc="1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the</a:t>
            </a:r>
            <a:r>
              <a:rPr sz="1800" spc="1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child,</a:t>
            </a:r>
            <a:r>
              <a:rPr sz="1800" spc="15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the</a:t>
            </a:r>
            <a:r>
              <a:rPr sz="1800" spc="13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child</a:t>
            </a:r>
            <a:r>
              <a:rPr sz="1800" spc="14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20" dirty="0">
                <a:latin typeface="Arial Narrow"/>
                <a:cs typeface="Arial Narrow"/>
                <a:hlinkClick r:id="rId5" action="ppaction://hlinksldjump"/>
              </a:rPr>
              <a:t>does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not</a:t>
            </a:r>
            <a:r>
              <a:rPr sz="1800" spc="1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make</a:t>
            </a:r>
            <a:r>
              <a:rPr sz="1800" spc="1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expected</a:t>
            </a:r>
            <a:r>
              <a:rPr sz="1800" spc="1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progress,</a:t>
            </a:r>
            <a:r>
              <a:rPr sz="1800" spc="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the</a:t>
            </a:r>
            <a:r>
              <a:rPr sz="1800" spc="2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school</a:t>
            </a:r>
            <a:r>
              <a:rPr sz="1800" spc="2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or</a:t>
            </a:r>
            <a:r>
              <a:rPr sz="1800" spc="1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parents</a:t>
            </a:r>
            <a:r>
              <a:rPr sz="1800" spc="2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may</a:t>
            </a:r>
            <a:r>
              <a:rPr sz="1800" spc="1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request</a:t>
            </a:r>
            <a:r>
              <a:rPr sz="1800" spc="2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an</a:t>
            </a:r>
            <a:r>
              <a:rPr sz="1800" spc="1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Education,</a:t>
            </a:r>
            <a:r>
              <a:rPr sz="1800" spc="1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10" dirty="0">
                <a:latin typeface="Arial Narrow"/>
                <a:cs typeface="Arial Narrow"/>
                <a:hlinkClick r:id="rId5" action="ppaction://hlinksldjump"/>
              </a:rPr>
              <a:t>Health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and</a:t>
            </a:r>
            <a:r>
              <a:rPr sz="1800" spc="26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Care</a:t>
            </a:r>
            <a:r>
              <a:rPr sz="1800" spc="26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needs</a:t>
            </a:r>
            <a:r>
              <a:rPr sz="1800" spc="27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assessment.</a:t>
            </a:r>
            <a:r>
              <a:rPr sz="1800" spc="260" dirty="0">
                <a:latin typeface="Arial Narrow"/>
                <a:cs typeface="Arial Narrow"/>
                <a:hlinkClick r:id="rId5" action="ppaction://hlinksldjump"/>
              </a:rPr>
              <a:t> 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For</a:t>
            </a:r>
            <a:r>
              <a:rPr sz="1800" spc="26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more</a:t>
            </a:r>
            <a:r>
              <a:rPr sz="1800" spc="26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information</a:t>
            </a:r>
            <a:r>
              <a:rPr sz="1800" spc="27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on</a:t>
            </a:r>
            <a:r>
              <a:rPr sz="1800" spc="254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the</a:t>
            </a:r>
            <a:r>
              <a:rPr sz="1800" spc="26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above</a:t>
            </a:r>
            <a:r>
              <a:rPr sz="1800" spc="26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(EHC’s)</a:t>
            </a:r>
            <a:r>
              <a:rPr sz="1800" spc="260" dirty="0"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6"/>
              </a:rPr>
              <a:t>please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6"/>
              </a:rPr>
              <a:t>Click</a:t>
            </a:r>
            <a:r>
              <a:rPr sz="1800" spc="-3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  <a:hlinkClick r:id="rId5" action="ppaction://hlinksldjump"/>
              </a:rPr>
              <a:t>here</a:t>
            </a:r>
            <a:endParaRPr sz="1800" dirty="0">
              <a:latin typeface="Arial Narrow"/>
              <a:cs typeface="Arial Narrow"/>
            </a:endParaRPr>
          </a:p>
          <a:p>
            <a:pPr marL="660400" marR="366395" algn="just">
              <a:lnSpc>
                <a:spcPct val="100000"/>
              </a:lnSpc>
              <a:spcBef>
                <a:spcPts val="1000"/>
              </a:spcBef>
            </a:pP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Some</a:t>
            </a:r>
            <a:r>
              <a:rPr sz="1800" spc="14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children</a:t>
            </a:r>
            <a:r>
              <a:rPr sz="1800" spc="14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may</a:t>
            </a:r>
            <a:r>
              <a:rPr sz="1800" spc="15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remain</a:t>
            </a:r>
            <a:r>
              <a:rPr sz="1800" spc="15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on</a:t>
            </a:r>
            <a:r>
              <a:rPr sz="1800" spc="14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Step</a:t>
            </a:r>
            <a:r>
              <a:rPr sz="1800" spc="16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3</a:t>
            </a:r>
            <a:r>
              <a:rPr sz="1800" spc="14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for</a:t>
            </a:r>
            <a:r>
              <a:rPr sz="1800" spc="15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a</a:t>
            </a:r>
            <a:r>
              <a:rPr sz="1800" spc="140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significant</a:t>
            </a:r>
            <a:r>
              <a:rPr sz="1800" spc="15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period</a:t>
            </a:r>
            <a:r>
              <a:rPr sz="1800" spc="15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of</a:t>
            </a:r>
            <a:r>
              <a:rPr sz="1800" spc="14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latin typeface="Arial Narrow"/>
                <a:cs typeface="Arial Narrow"/>
                <a:hlinkClick r:id="rId5" action="ppaction://hlinksldjump"/>
              </a:rPr>
              <a:t>time,</a:t>
            </a:r>
            <a:r>
              <a:rPr sz="1800" spc="145" dirty="0"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25" dirty="0">
                <a:latin typeface="Arial Narrow"/>
                <a:cs typeface="Arial Narrow"/>
                <a:hlinkClick r:id="rId5" action="ppaction://hlinksldjump"/>
              </a:rPr>
              <a:t>as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this</a:t>
            </a:r>
            <a:r>
              <a:rPr sz="1800" spc="2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continues</a:t>
            </a:r>
            <a:r>
              <a:rPr sz="1800" spc="2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2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remain</a:t>
            </a:r>
            <a:r>
              <a:rPr sz="1800" spc="2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appropriate</a:t>
            </a:r>
            <a:r>
              <a:rPr sz="1800" spc="2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229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meeting</a:t>
            </a:r>
            <a:r>
              <a:rPr sz="1800" spc="2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2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needs.</a:t>
            </a:r>
            <a:r>
              <a:rPr sz="1800" spc="23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24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SEN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Register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working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document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children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 move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off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register</a:t>
            </a:r>
            <a:r>
              <a:rPr sz="1800" spc="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dependent</a:t>
            </a:r>
            <a:r>
              <a:rPr sz="1800" spc="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needs</a:t>
            </a:r>
            <a:r>
              <a:rPr sz="1800" spc="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any</a:t>
            </a:r>
            <a:r>
              <a:rPr sz="1800" spc="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given</a:t>
            </a:r>
            <a:r>
              <a:rPr sz="1800" spc="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time</a:t>
            </a:r>
            <a:r>
              <a:rPr sz="1800" spc="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after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consultation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parents /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carers.</a:t>
            </a:r>
            <a:endParaRPr sz="1800" dirty="0">
              <a:latin typeface="Arial Narrow"/>
              <a:cs typeface="Arial Narrow"/>
            </a:endParaRPr>
          </a:p>
          <a:p>
            <a:pPr marL="285115" algn="ctr">
              <a:lnSpc>
                <a:spcPct val="100000"/>
              </a:lnSpc>
              <a:spcBef>
                <a:spcPts val="475"/>
              </a:spcBef>
            </a:pPr>
            <a:r>
              <a:rPr lang="en-GB" sz="1400" b="1" spc="-2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2" name="Picture 11" descr="Horsley CofE Primary School">
            <a:extLst>
              <a:ext uri="{FF2B5EF4-FFF2-40B4-BE49-F238E27FC236}">
                <a16:creationId xmlns:a16="http://schemas.microsoft.com/office/drawing/2014/main" id="{9DDCA54F-D669-384D-076F-D3FF7E38E4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976" y="119001"/>
            <a:ext cx="1230896" cy="8740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55520" y="2122932"/>
            <a:ext cx="4777739" cy="209245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0411" y="350520"/>
            <a:ext cx="2259330" cy="141503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299210" y="433578"/>
            <a:ext cx="135953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5080" indent="-26034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Do</a:t>
            </a:r>
            <a:r>
              <a:rPr sz="1800" spc="-50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children</a:t>
            </a:r>
            <a:r>
              <a:rPr sz="1800" spc="-45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spc="-20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with </a:t>
            </a:r>
            <a:r>
              <a:rPr sz="1800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SEND</a:t>
            </a:r>
            <a:r>
              <a:rPr sz="1800" spc="-35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come</a:t>
            </a:r>
            <a:r>
              <a:rPr sz="1800" spc="-35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spc="-25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to </a:t>
            </a:r>
            <a:r>
              <a:rPr lang="en-GB" spc="-25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Horsley</a:t>
            </a:r>
            <a:r>
              <a:rPr sz="1800" spc="-10" dirty="0">
                <a:solidFill>
                  <a:srgbClr val="006FC0"/>
                </a:solidFill>
                <a:latin typeface="Arial Narrow"/>
                <a:cs typeface="Arial Narrow"/>
                <a:hlinkClick r:id="rId4" action="ppaction://hlinksldjump"/>
              </a:rPr>
              <a:t>?</a:t>
            </a:r>
            <a:endParaRPr sz="1800" dirty="0">
              <a:latin typeface="Arial Narrow"/>
              <a:cs typeface="Arial Narrow"/>
            </a:endParaRPr>
          </a:p>
        </p:txBody>
      </p:sp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0727" y="2145792"/>
            <a:ext cx="1767077" cy="2237993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647496" y="2228164"/>
            <a:ext cx="1078230" cy="16725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What</a:t>
            </a:r>
            <a:r>
              <a:rPr sz="1800" spc="-25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 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kinds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of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 SEND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does</a:t>
            </a:r>
            <a:r>
              <a:rPr sz="1800" spc="-35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 </a:t>
            </a:r>
            <a:r>
              <a:rPr sz="1800" spc="-25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the</a:t>
            </a:r>
            <a:r>
              <a:rPr sz="1800" spc="-25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school</a:t>
            </a:r>
            <a:r>
              <a:rPr sz="1800" spc="-40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 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make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provision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  <a:hlinkClick r:id="rId6" action="ppaction://hlinksldjump"/>
              </a:rPr>
              <a:t>for?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837176" y="4511040"/>
            <a:ext cx="1683257" cy="196367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5077205" y="4594986"/>
            <a:ext cx="880744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How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 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does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the</a:t>
            </a:r>
            <a:r>
              <a:rPr sz="1800" spc="-3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 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school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know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if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 </a:t>
            </a:r>
            <a:r>
              <a:rPr sz="1800" spc="-5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a</a:t>
            </a:r>
            <a:r>
              <a:rPr sz="1800" spc="-5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child</a:t>
            </a:r>
            <a:r>
              <a:rPr sz="1800" spc="-5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 </a:t>
            </a:r>
            <a:r>
              <a:rPr sz="1800" spc="-25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has</a:t>
            </a:r>
            <a:r>
              <a:rPr sz="1800" spc="-25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  <a:hlinkClick r:id="rId8" action="ppaction://hlinksldjump"/>
              </a:rPr>
              <a:t>SEN?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9" name="object 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210043" y="2410967"/>
            <a:ext cx="1756409" cy="1963673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7368285" y="2493645"/>
            <a:ext cx="106870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0" action="ppaction://hlinksldjump"/>
              </a:rPr>
              <a:t>How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0" action="ppaction://hlinksldjump"/>
              </a:rPr>
              <a:t>are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0" action="ppaction://hlinksldjump"/>
              </a:rPr>
              <a:t>children</a:t>
            </a:r>
            <a:r>
              <a:rPr sz="1800" spc="-65" dirty="0">
                <a:solidFill>
                  <a:srgbClr val="0462C1"/>
                </a:solidFill>
                <a:latin typeface="Arial Narrow"/>
                <a:cs typeface="Arial Narrow"/>
                <a:hlinkClick r:id="rId10" action="ppaction://hlinksldjump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10" action="ppaction://hlinksldjump"/>
              </a:rPr>
              <a:t>with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10" action="ppaction://hlinksldjump"/>
              </a:rPr>
              <a:t>SEND</a:t>
            </a:r>
            <a:endParaRPr sz="1800">
              <a:latin typeface="Arial Narrow"/>
              <a:cs typeface="Arial Narrow"/>
            </a:endParaRPr>
          </a:p>
          <a:p>
            <a:pPr marL="17145" marR="8890" algn="ctr">
              <a:lnSpc>
                <a:spcPct val="100000"/>
              </a:lnSpc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0" action="ppaction://hlinksldjump"/>
              </a:rPr>
              <a:t>supported</a:t>
            </a:r>
            <a:r>
              <a:rPr sz="1800" spc="-75" dirty="0">
                <a:solidFill>
                  <a:srgbClr val="0462C1"/>
                </a:solidFill>
                <a:latin typeface="Arial Narrow"/>
                <a:cs typeface="Arial Narrow"/>
                <a:hlinkClick r:id="rId10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0" action="ppaction://hlinksldjump"/>
              </a:rPr>
              <a:t>in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0" action="ppaction://hlinksldjump"/>
              </a:rPr>
              <a:t>school?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1" name="object 1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994403" y="220979"/>
            <a:ext cx="2391918" cy="1963674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4152391" y="303403"/>
            <a:ext cx="1707514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How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will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I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know</a:t>
            </a:r>
            <a:r>
              <a:rPr sz="1800" spc="-5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if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my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child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is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receiving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SEN</a:t>
            </a:r>
            <a:r>
              <a:rPr sz="1800" spc="-3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support?</a:t>
            </a:r>
            <a:r>
              <a:rPr sz="1800" spc="375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Will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I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receive</a:t>
            </a:r>
            <a:r>
              <a:rPr sz="1800" spc="-8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information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about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this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2" action="ppaction://hlinksldjump"/>
              </a:rPr>
              <a:t>support?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3" name="object 1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6601968" y="4742688"/>
            <a:ext cx="1934718" cy="1963674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6759956" y="4827270"/>
            <a:ext cx="124396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How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does</a:t>
            </a:r>
            <a:r>
              <a:rPr sz="1800" spc="-5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the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school</a:t>
            </a:r>
            <a:r>
              <a:rPr sz="1800" spc="-40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support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emotional</a:t>
            </a:r>
            <a:r>
              <a:rPr sz="1800" spc="-55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and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social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4" action="ppaction://hlinksldjump"/>
              </a:rPr>
              <a:t>development?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5" name="object 1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062227" y="4383026"/>
            <a:ext cx="1779270" cy="2472690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1219911" y="4466590"/>
            <a:ext cx="1089660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What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do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I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 </a:t>
            </a:r>
            <a:r>
              <a:rPr sz="1800" spc="-25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do</a:t>
            </a:r>
            <a:r>
              <a:rPr sz="1800" spc="-25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if</a:t>
            </a:r>
            <a:r>
              <a:rPr sz="1800" spc="-2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I</a:t>
            </a:r>
            <a:r>
              <a:rPr sz="1800" spc="-15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think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 </a:t>
            </a:r>
            <a:r>
              <a:rPr sz="1800" spc="-25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my</a:t>
            </a:r>
            <a:r>
              <a:rPr sz="1800" spc="-25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child</a:t>
            </a:r>
            <a:r>
              <a:rPr sz="1800" spc="-35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 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needs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additional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support</a:t>
            </a:r>
            <a:r>
              <a:rPr sz="1800" spc="-35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 </a:t>
            </a:r>
            <a:r>
              <a:rPr sz="1800" spc="-5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/</a:t>
            </a:r>
            <a:r>
              <a:rPr sz="1800" spc="-5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referral</a:t>
            </a:r>
            <a:r>
              <a:rPr sz="1800" spc="-65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 </a:t>
            </a:r>
            <a:r>
              <a:rPr sz="1800" spc="-5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/</a:t>
            </a:r>
            <a:r>
              <a:rPr sz="1800" spc="-50" dirty="0">
                <a:solidFill>
                  <a:srgbClr val="944F7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944F71"/>
                </a:solidFill>
                <a:latin typeface="Arial Narrow"/>
                <a:cs typeface="Arial Narrow"/>
                <a:hlinkClick r:id="rId16" action="ppaction://hlinksldjump"/>
              </a:rPr>
              <a:t>diagnosis?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7" name="object 1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6810756" y="413004"/>
            <a:ext cx="2091690" cy="1963674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6968108" y="495680"/>
            <a:ext cx="140525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444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What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process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does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the</a:t>
            </a:r>
            <a:r>
              <a:rPr sz="1800" spc="-3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school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follow</a:t>
            </a:r>
            <a:r>
              <a:rPr sz="1800" spc="-3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once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SEN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has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been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8" action="ppaction://hlinksldjump"/>
              </a:rPr>
              <a:t>identified?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9" name="object 19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3086100" y="4373879"/>
            <a:ext cx="1756410" cy="2237994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3243833" y="4457445"/>
            <a:ext cx="106870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How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do</a:t>
            </a:r>
            <a:r>
              <a:rPr sz="1800" spc="-5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you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help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class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teachers</a:t>
            </a:r>
            <a:r>
              <a:rPr sz="1800" spc="-75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to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support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children</a:t>
            </a:r>
            <a:r>
              <a:rPr sz="1800" spc="-65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with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20" action="ppaction://hlinksldjump"/>
              </a:rPr>
              <a:t>SEND?</a:t>
            </a:r>
            <a:endParaRPr sz="1800">
              <a:latin typeface="Arial Narrow"/>
              <a:cs typeface="Arial Narrow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239522" y="6009385"/>
            <a:ext cx="601980" cy="386715"/>
            <a:chOff x="239522" y="6009385"/>
            <a:chExt cx="601980" cy="386715"/>
          </a:xfrm>
        </p:grpSpPr>
        <p:sp>
          <p:nvSpPr>
            <p:cNvPr id="22" name="object 22"/>
            <p:cNvSpPr/>
            <p:nvPr/>
          </p:nvSpPr>
          <p:spPr>
            <a:xfrm>
              <a:off x="252222" y="602208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52222" y="602208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658745" y="6284772"/>
            <a:ext cx="4808855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1400" b="1" spc="-2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564635" y="2549651"/>
            <a:ext cx="2231390" cy="770082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31114" rIns="0" bIns="0" rtlCol="0">
            <a:spAutoFit/>
          </a:bodyPr>
          <a:lstStyle/>
          <a:p>
            <a:pPr marL="208915" marR="201295" indent="13335" algn="just">
              <a:lnSpc>
                <a:spcPct val="100000"/>
              </a:lnSpc>
              <a:spcBef>
                <a:spcPts val="244"/>
              </a:spcBef>
            </a:pPr>
            <a:r>
              <a:rPr sz="1600" dirty="0">
                <a:latin typeface="Calibri"/>
                <a:cs typeface="Calibri"/>
              </a:rPr>
              <a:t>Special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Educational </a:t>
            </a:r>
            <a:r>
              <a:rPr sz="1600" dirty="0">
                <a:latin typeface="Calibri"/>
                <a:cs typeface="Calibri"/>
              </a:rPr>
              <a:t>Needs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&amp;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Disability </a:t>
            </a:r>
            <a:r>
              <a:rPr sz="1600" dirty="0">
                <a:latin typeface="Calibri"/>
                <a:cs typeface="Calibri"/>
              </a:rPr>
              <a:t>Provision</a:t>
            </a:r>
            <a:r>
              <a:rPr lang="en-GB" sz="1600" spc="-5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at</a:t>
            </a:r>
            <a:r>
              <a:rPr sz="1600" spc="-65" dirty="0">
                <a:latin typeface="Calibri"/>
                <a:cs typeface="Calibri"/>
              </a:rPr>
              <a:t> </a:t>
            </a:r>
            <a:r>
              <a:rPr lang="en-GB" sz="1600" spc="-10" dirty="0">
                <a:latin typeface="Calibri"/>
                <a:cs typeface="Calibri"/>
              </a:rPr>
              <a:t>Horsley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6531" y="2162555"/>
            <a:ext cx="8343138" cy="358673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2688" y="402336"/>
            <a:ext cx="3856482" cy="130835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69619" y="499998"/>
            <a:ext cx="3048000" cy="695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dirty="0">
                <a:latin typeface="Arial Narrow"/>
                <a:cs typeface="Arial Narrow"/>
              </a:rPr>
              <a:t>What</a:t>
            </a:r>
            <a:r>
              <a:rPr sz="2200" spc="-20" dirty="0">
                <a:latin typeface="Arial Narrow"/>
                <a:cs typeface="Arial Narrow"/>
              </a:rPr>
              <a:t> </a:t>
            </a:r>
            <a:r>
              <a:rPr sz="2200" dirty="0">
                <a:latin typeface="Arial Narrow"/>
                <a:cs typeface="Arial Narrow"/>
              </a:rPr>
              <a:t>kinds</a:t>
            </a:r>
            <a:r>
              <a:rPr sz="2200" spc="-25" dirty="0">
                <a:latin typeface="Arial Narrow"/>
                <a:cs typeface="Arial Narrow"/>
              </a:rPr>
              <a:t> </a:t>
            </a:r>
            <a:r>
              <a:rPr sz="2200" dirty="0">
                <a:latin typeface="Arial Narrow"/>
                <a:cs typeface="Arial Narrow"/>
              </a:rPr>
              <a:t>of</a:t>
            </a:r>
            <a:r>
              <a:rPr sz="2200" spc="-20" dirty="0">
                <a:latin typeface="Arial Narrow"/>
                <a:cs typeface="Arial Narrow"/>
              </a:rPr>
              <a:t> </a:t>
            </a:r>
            <a:r>
              <a:rPr sz="2200" dirty="0">
                <a:latin typeface="Arial Narrow"/>
                <a:cs typeface="Arial Narrow"/>
              </a:rPr>
              <a:t>SEND</a:t>
            </a:r>
            <a:r>
              <a:rPr sz="2200" spc="-30" dirty="0">
                <a:latin typeface="Arial Narrow"/>
                <a:cs typeface="Arial Narrow"/>
              </a:rPr>
              <a:t> </a:t>
            </a:r>
            <a:r>
              <a:rPr sz="2200" dirty="0">
                <a:latin typeface="Arial Narrow"/>
                <a:cs typeface="Arial Narrow"/>
              </a:rPr>
              <a:t>does</a:t>
            </a:r>
            <a:r>
              <a:rPr sz="2200" spc="-15" dirty="0">
                <a:latin typeface="Arial Narrow"/>
                <a:cs typeface="Arial Narrow"/>
              </a:rPr>
              <a:t> </a:t>
            </a:r>
            <a:r>
              <a:rPr sz="2200" spc="-25" dirty="0">
                <a:latin typeface="Arial Narrow"/>
                <a:cs typeface="Arial Narrow"/>
              </a:rPr>
              <a:t>the</a:t>
            </a:r>
            <a:endParaRPr sz="2200">
              <a:latin typeface="Arial Narrow"/>
              <a:cs typeface="Arial Narrow"/>
            </a:endParaRPr>
          </a:p>
          <a:p>
            <a:pPr marL="165100">
              <a:lnSpc>
                <a:spcPct val="100000"/>
              </a:lnSpc>
            </a:pPr>
            <a:r>
              <a:rPr sz="2200" dirty="0">
                <a:latin typeface="Arial Narrow"/>
                <a:cs typeface="Arial Narrow"/>
              </a:rPr>
              <a:t>school</a:t>
            </a:r>
            <a:r>
              <a:rPr sz="2200" spc="-40" dirty="0">
                <a:latin typeface="Arial Narrow"/>
                <a:cs typeface="Arial Narrow"/>
              </a:rPr>
              <a:t> </a:t>
            </a:r>
            <a:r>
              <a:rPr sz="2200" dirty="0">
                <a:latin typeface="Arial Narrow"/>
                <a:cs typeface="Arial Narrow"/>
              </a:rPr>
              <a:t>make</a:t>
            </a:r>
            <a:r>
              <a:rPr sz="2200" spc="-35" dirty="0">
                <a:latin typeface="Arial Narrow"/>
                <a:cs typeface="Arial Narrow"/>
              </a:rPr>
              <a:t> </a:t>
            </a:r>
            <a:r>
              <a:rPr sz="2200" dirty="0">
                <a:latin typeface="Arial Narrow"/>
                <a:cs typeface="Arial Narrow"/>
              </a:rPr>
              <a:t>provision</a:t>
            </a:r>
            <a:r>
              <a:rPr sz="2200" spc="-15" dirty="0">
                <a:latin typeface="Arial Narrow"/>
                <a:cs typeface="Arial Narrow"/>
              </a:rPr>
              <a:t> </a:t>
            </a:r>
            <a:r>
              <a:rPr sz="2200" spc="-20" dirty="0">
                <a:latin typeface="Arial Narrow"/>
                <a:cs typeface="Arial Narrow"/>
              </a:rPr>
              <a:t>for?</a:t>
            </a:r>
            <a:endParaRPr sz="2200">
              <a:latin typeface="Arial Narrow"/>
              <a:cs typeface="Arial Narrow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67894" y="5937758"/>
            <a:ext cx="601980" cy="386715"/>
            <a:chOff x="167894" y="5937758"/>
            <a:chExt cx="601980" cy="386715"/>
          </a:xfrm>
        </p:grpSpPr>
        <p:sp>
          <p:nvSpPr>
            <p:cNvPr id="6" name="object 6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648716" y="2266899"/>
            <a:ext cx="7548245" cy="43685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 Narrow"/>
                <a:cs typeface="Arial Narrow"/>
              </a:rPr>
              <a:t>Children</a:t>
            </a:r>
            <a:r>
              <a:rPr sz="2400" spc="200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with</a:t>
            </a:r>
            <a:r>
              <a:rPr sz="2400" spc="200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SEND</a:t>
            </a:r>
            <a:r>
              <a:rPr sz="2400" spc="190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in</a:t>
            </a:r>
            <a:r>
              <a:rPr sz="2400" spc="190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our</a:t>
            </a:r>
            <a:r>
              <a:rPr sz="2400" spc="190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school</a:t>
            </a:r>
            <a:r>
              <a:rPr sz="2400" spc="190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have</a:t>
            </a:r>
            <a:r>
              <a:rPr sz="2400" spc="200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difficulties</a:t>
            </a:r>
            <a:r>
              <a:rPr sz="2400" spc="190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in</a:t>
            </a:r>
            <a:r>
              <a:rPr sz="2400" spc="195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the</a:t>
            </a:r>
            <a:r>
              <a:rPr sz="2400" spc="190" dirty="0">
                <a:latin typeface="Arial Narrow"/>
                <a:cs typeface="Arial Narrow"/>
              </a:rPr>
              <a:t> </a:t>
            </a:r>
            <a:r>
              <a:rPr sz="2400" spc="-10" dirty="0">
                <a:latin typeface="Arial Narrow"/>
                <a:cs typeface="Arial Narrow"/>
              </a:rPr>
              <a:t>following</a:t>
            </a:r>
            <a:endParaRPr sz="24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latin typeface="Arial Narrow"/>
                <a:cs typeface="Arial Narrow"/>
              </a:rPr>
              <a:t>areas:</a:t>
            </a:r>
            <a:endParaRPr sz="2400" dirty="0">
              <a:latin typeface="Arial Narrow"/>
              <a:cs typeface="Arial Narrow"/>
            </a:endParaRPr>
          </a:p>
          <a:p>
            <a:pPr marL="98425" indent="-96520">
              <a:lnSpc>
                <a:spcPct val="100000"/>
              </a:lnSpc>
              <a:spcBef>
                <a:spcPts val="10"/>
              </a:spcBef>
              <a:buSzPct val="95833"/>
              <a:buFont typeface="Arial Narrow"/>
              <a:buChar char="•"/>
              <a:tabLst>
                <a:tab pos="98425" algn="l"/>
              </a:tabLst>
            </a:pPr>
            <a:r>
              <a:rPr sz="2400" b="1" spc="-10" dirty="0">
                <a:latin typeface="Arial Narrow"/>
                <a:cs typeface="Arial Narrow"/>
              </a:rPr>
              <a:t>Communication</a:t>
            </a:r>
            <a:r>
              <a:rPr sz="2400" b="1" spc="-40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and</a:t>
            </a:r>
            <a:r>
              <a:rPr sz="2400" b="1" spc="-35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Interaction</a:t>
            </a:r>
            <a:r>
              <a:rPr sz="2400" b="1" spc="-60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(</a:t>
            </a:r>
            <a:r>
              <a:rPr sz="1800" dirty="0">
                <a:latin typeface="Arial Narrow"/>
                <a:cs typeface="Arial Narrow"/>
              </a:rPr>
              <a:t>e.g.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Speech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Language,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ASD</a:t>
            </a:r>
            <a:r>
              <a:rPr sz="2400" spc="-20" dirty="0">
                <a:latin typeface="Arial Narrow"/>
                <a:cs typeface="Arial Narrow"/>
              </a:rPr>
              <a:t>)</a:t>
            </a:r>
            <a:endParaRPr sz="2400" dirty="0">
              <a:latin typeface="Arial Narrow"/>
              <a:cs typeface="Arial Narrow"/>
            </a:endParaRPr>
          </a:p>
          <a:p>
            <a:pPr marL="98425" indent="-96520">
              <a:lnSpc>
                <a:spcPct val="100000"/>
              </a:lnSpc>
              <a:buSzPct val="95833"/>
              <a:buFont typeface="Arial Narrow"/>
              <a:buChar char="•"/>
              <a:tabLst>
                <a:tab pos="98425" algn="l"/>
              </a:tabLst>
            </a:pPr>
            <a:r>
              <a:rPr sz="2400" b="1" dirty="0">
                <a:latin typeface="Arial Narrow"/>
                <a:cs typeface="Arial Narrow"/>
              </a:rPr>
              <a:t>Cognition</a:t>
            </a:r>
            <a:r>
              <a:rPr sz="2400" b="1" spc="-55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and</a:t>
            </a:r>
            <a:r>
              <a:rPr sz="2400" b="1" spc="-35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Learning</a:t>
            </a:r>
            <a:r>
              <a:rPr sz="2400" b="1" spc="-45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(</a:t>
            </a:r>
            <a:r>
              <a:rPr sz="1800" dirty="0">
                <a:latin typeface="Arial Narrow"/>
                <a:cs typeface="Arial Narrow"/>
              </a:rPr>
              <a:t>e.g.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Dyslexia,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GLD</a:t>
            </a:r>
            <a:r>
              <a:rPr sz="2400" spc="-20" dirty="0">
                <a:latin typeface="Arial Narrow"/>
                <a:cs typeface="Arial Narrow"/>
              </a:rPr>
              <a:t>)</a:t>
            </a:r>
            <a:endParaRPr sz="2400" dirty="0">
              <a:latin typeface="Arial Narrow"/>
              <a:cs typeface="Arial Narrow"/>
            </a:endParaRPr>
          </a:p>
          <a:p>
            <a:pPr marL="98425" indent="-96520">
              <a:lnSpc>
                <a:spcPts val="2875"/>
              </a:lnSpc>
              <a:buSzPct val="95833"/>
              <a:buFont typeface="Arial Narrow"/>
              <a:buChar char="•"/>
              <a:tabLst>
                <a:tab pos="98425" algn="l"/>
                <a:tab pos="1052195" algn="l"/>
                <a:tab pos="1987550" algn="l"/>
                <a:tab pos="2576195" algn="l"/>
                <a:tab pos="3931285" algn="l"/>
                <a:tab pos="5252720" algn="l"/>
              </a:tabLst>
            </a:pPr>
            <a:r>
              <a:rPr sz="2400" b="1" spc="-10" dirty="0">
                <a:latin typeface="Arial Narrow"/>
                <a:cs typeface="Arial Narrow"/>
              </a:rPr>
              <a:t>Social,</a:t>
            </a:r>
            <a:r>
              <a:rPr sz="2400" b="1" dirty="0">
                <a:latin typeface="Arial Narrow"/>
                <a:cs typeface="Arial Narrow"/>
              </a:rPr>
              <a:t>	</a:t>
            </a:r>
            <a:r>
              <a:rPr sz="2400" b="1" spc="-10" dirty="0">
                <a:latin typeface="Arial Narrow"/>
                <a:cs typeface="Arial Narrow"/>
              </a:rPr>
              <a:t>Mental</a:t>
            </a:r>
            <a:r>
              <a:rPr sz="2400" b="1" dirty="0">
                <a:latin typeface="Arial Narrow"/>
                <a:cs typeface="Arial Narrow"/>
              </a:rPr>
              <a:t>	</a:t>
            </a:r>
            <a:r>
              <a:rPr sz="2400" b="1" spc="-25" dirty="0">
                <a:latin typeface="Arial Narrow"/>
                <a:cs typeface="Arial Narrow"/>
              </a:rPr>
              <a:t>and</a:t>
            </a:r>
            <a:r>
              <a:rPr sz="2400" b="1" dirty="0">
                <a:latin typeface="Arial Narrow"/>
                <a:cs typeface="Arial Narrow"/>
              </a:rPr>
              <a:t>	</a:t>
            </a:r>
            <a:r>
              <a:rPr sz="2400" b="1" spc="-10" dirty="0">
                <a:latin typeface="Arial Narrow"/>
                <a:cs typeface="Arial Narrow"/>
              </a:rPr>
              <a:t>Emotional</a:t>
            </a:r>
            <a:r>
              <a:rPr sz="2400" b="1" dirty="0">
                <a:latin typeface="Arial Narrow"/>
                <a:cs typeface="Arial Narrow"/>
              </a:rPr>
              <a:t>	</a:t>
            </a:r>
            <a:r>
              <a:rPr sz="2400" b="1" spc="-10" dirty="0">
                <a:latin typeface="Arial Narrow"/>
                <a:cs typeface="Arial Narrow"/>
              </a:rPr>
              <a:t>Wellbeing</a:t>
            </a:r>
            <a:r>
              <a:rPr sz="2400" b="1" dirty="0">
                <a:latin typeface="Arial Narrow"/>
                <a:cs typeface="Arial Narrow"/>
              </a:rPr>
              <a:t>	</a:t>
            </a:r>
            <a:r>
              <a:rPr sz="2400" dirty="0">
                <a:latin typeface="Arial Narrow"/>
                <a:cs typeface="Arial Narrow"/>
              </a:rPr>
              <a:t>(</a:t>
            </a:r>
            <a:r>
              <a:rPr sz="1800" dirty="0">
                <a:latin typeface="Arial Narrow"/>
                <a:cs typeface="Arial Narrow"/>
              </a:rPr>
              <a:t>e.g.</a:t>
            </a:r>
            <a:r>
              <a:rPr sz="1800" spc="3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Attachment</a:t>
            </a:r>
            <a:r>
              <a:rPr sz="1800" spc="38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disorder,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ts val="2875"/>
              </a:lnSpc>
            </a:pPr>
            <a:r>
              <a:rPr sz="1800" dirty="0">
                <a:latin typeface="Arial Narrow"/>
                <a:cs typeface="Arial Narrow"/>
              </a:rPr>
              <a:t>ADHD,</a:t>
            </a:r>
            <a:r>
              <a:rPr sz="1800" spc="-9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Anxiety</a:t>
            </a:r>
            <a:r>
              <a:rPr sz="2400" spc="-10" dirty="0">
                <a:latin typeface="Arial Narrow"/>
                <a:cs typeface="Arial Narrow"/>
              </a:rPr>
              <a:t>)</a:t>
            </a:r>
            <a:endParaRPr sz="2400" dirty="0">
              <a:latin typeface="Arial Narrow"/>
              <a:cs typeface="Arial Narrow"/>
            </a:endParaRPr>
          </a:p>
          <a:p>
            <a:pPr marL="12700" marR="5080" indent="-10795">
              <a:lnSpc>
                <a:spcPts val="2870"/>
              </a:lnSpc>
              <a:spcBef>
                <a:spcPts val="114"/>
              </a:spcBef>
              <a:buSzPct val="95833"/>
              <a:buFont typeface="Arial Narrow"/>
              <a:buChar char="•"/>
              <a:tabLst>
                <a:tab pos="98425" algn="l"/>
              </a:tabLst>
            </a:pPr>
            <a:r>
              <a:rPr sz="2400" b="1" dirty="0">
                <a:latin typeface="Arial Narrow"/>
                <a:cs typeface="Arial Narrow"/>
              </a:rPr>
              <a:t>	Sensory</a:t>
            </a:r>
            <a:r>
              <a:rPr sz="2400" b="1" spc="310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and/or</a:t>
            </a:r>
            <a:r>
              <a:rPr sz="2400" b="1" spc="310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Physical</a:t>
            </a:r>
            <a:r>
              <a:rPr sz="2400" b="1" spc="330" dirty="0">
                <a:latin typeface="Arial Narrow"/>
                <a:cs typeface="Arial Narrow"/>
              </a:rPr>
              <a:t> </a:t>
            </a:r>
            <a:r>
              <a:rPr sz="2400" b="1" dirty="0">
                <a:latin typeface="Arial Narrow"/>
                <a:cs typeface="Arial Narrow"/>
              </a:rPr>
              <a:t>Difficulties</a:t>
            </a:r>
            <a:r>
              <a:rPr sz="2400" b="1" spc="300" dirty="0">
                <a:latin typeface="Arial Narrow"/>
                <a:cs typeface="Arial Narrow"/>
              </a:rPr>
              <a:t> </a:t>
            </a:r>
            <a:r>
              <a:rPr sz="2400" dirty="0">
                <a:latin typeface="Arial Narrow"/>
                <a:cs typeface="Arial Narrow"/>
              </a:rPr>
              <a:t>(</a:t>
            </a:r>
            <a:r>
              <a:rPr sz="1800" dirty="0">
                <a:latin typeface="Arial Narrow"/>
                <a:cs typeface="Arial Narrow"/>
              </a:rPr>
              <a:t>e.g.</a:t>
            </a:r>
            <a:r>
              <a:rPr sz="1800" spc="1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Visual</a:t>
            </a:r>
            <a:r>
              <a:rPr sz="1800" spc="1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/</a:t>
            </a:r>
            <a:r>
              <a:rPr sz="1800" spc="1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Hearing</a:t>
            </a:r>
            <a:r>
              <a:rPr sz="1800" spc="16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impairment, </a:t>
            </a:r>
            <a:r>
              <a:rPr sz="1800" dirty="0">
                <a:latin typeface="Arial Narrow"/>
                <a:cs typeface="Arial Narrow"/>
              </a:rPr>
              <a:t>mobility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difficulties</a:t>
            </a:r>
            <a:r>
              <a:rPr sz="2400" spc="-10" dirty="0">
                <a:latin typeface="Arial Narrow"/>
                <a:cs typeface="Arial Narrow"/>
              </a:rPr>
              <a:t>)</a:t>
            </a:r>
            <a:endParaRPr sz="24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</a:pP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1760"/>
              </a:spcBef>
            </a:pPr>
            <a:endParaRPr sz="1800" dirty="0">
              <a:latin typeface="Arial Narrow"/>
              <a:cs typeface="Arial Narrow"/>
            </a:endParaRPr>
          </a:p>
          <a:p>
            <a:pPr algn="ctr">
              <a:lnSpc>
                <a:spcPts val="2270"/>
              </a:lnSpc>
            </a:pPr>
            <a:r>
              <a:rPr lang="en-GB" sz="14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algn="ctr">
              <a:lnSpc>
                <a:spcPts val="2270"/>
              </a:lnSpc>
            </a:pPr>
            <a:r>
              <a:rPr sz="2000" spc="-50" dirty="0">
                <a:solidFill>
                  <a:srgbClr val="888888"/>
                </a:solidFill>
                <a:latin typeface="Bradley Hand ITC"/>
                <a:cs typeface="Bradley Hand ITC"/>
              </a:rPr>
              <a:t>.</a:t>
            </a:r>
            <a:endParaRPr sz="2000" dirty="0">
              <a:latin typeface="Bradley Hand ITC"/>
              <a:cs typeface="Bradley Hand ITC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72000" y="233172"/>
            <a:ext cx="4320540" cy="1772412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5724144" y="548640"/>
            <a:ext cx="2066925" cy="769441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27000" marR="118745" indent="13335" algn="just">
              <a:lnSpc>
                <a:spcPct val="100000"/>
              </a:lnSpc>
              <a:spcBef>
                <a:spcPts val="240"/>
              </a:spcBef>
            </a:pPr>
            <a:r>
              <a:rPr sz="1600" dirty="0">
                <a:latin typeface="Calibri"/>
                <a:cs typeface="Calibri"/>
              </a:rPr>
              <a:t>Special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Educational </a:t>
            </a:r>
            <a:r>
              <a:rPr sz="1600" dirty="0">
                <a:latin typeface="Calibri"/>
                <a:cs typeface="Calibri"/>
              </a:rPr>
              <a:t>Needs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&amp;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Disability </a:t>
            </a:r>
            <a:r>
              <a:rPr sz="1600" dirty="0">
                <a:latin typeface="Calibri"/>
                <a:cs typeface="Calibri"/>
              </a:rPr>
              <a:t>Provision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at</a:t>
            </a:r>
            <a:r>
              <a:rPr sz="1600" spc="-65" dirty="0">
                <a:latin typeface="Calibri"/>
                <a:cs typeface="Calibri"/>
              </a:rPr>
              <a:t> </a:t>
            </a:r>
            <a:r>
              <a:rPr lang="en-GB" sz="1600" spc="-10" dirty="0">
                <a:latin typeface="Calibri"/>
                <a:cs typeface="Calibri"/>
              </a:rPr>
              <a:t>Horsley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894" y="2295144"/>
            <a:ext cx="8364220" cy="4029710"/>
            <a:chOff x="167894" y="2295144"/>
            <a:chExt cx="8364220" cy="40297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400" y="2295144"/>
              <a:ext cx="7998714" cy="360959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8848" y="644651"/>
            <a:ext cx="3984498" cy="1392174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91641" y="748410"/>
            <a:ext cx="31851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67740" marR="5080" indent="-955675">
              <a:lnSpc>
                <a:spcPct val="100000"/>
              </a:lnSpc>
              <a:spcBef>
                <a:spcPts val="100"/>
              </a:spcBef>
            </a:pPr>
            <a:r>
              <a:rPr sz="2400" dirty="0"/>
              <a:t>How</a:t>
            </a:r>
            <a:r>
              <a:rPr sz="2400" spc="-50" dirty="0"/>
              <a:t> </a:t>
            </a:r>
            <a:r>
              <a:rPr sz="2400" dirty="0"/>
              <a:t>are</a:t>
            </a:r>
            <a:r>
              <a:rPr sz="2400" spc="-65" dirty="0"/>
              <a:t> </a:t>
            </a:r>
            <a:r>
              <a:rPr sz="2400" dirty="0"/>
              <a:t>children</a:t>
            </a:r>
            <a:r>
              <a:rPr sz="2400" spc="-30" dirty="0"/>
              <a:t> </a:t>
            </a:r>
            <a:r>
              <a:rPr sz="2400" dirty="0"/>
              <a:t>with</a:t>
            </a:r>
            <a:r>
              <a:rPr sz="2400" spc="-35" dirty="0"/>
              <a:t> </a:t>
            </a:r>
            <a:r>
              <a:rPr sz="2400" spc="-20" dirty="0"/>
              <a:t>SEND </a:t>
            </a:r>
            <a:r>
              <a:rPr sz="2400" spc="-10" dirty="0"/>
              <a:t>supported?</a:t>
            </a:r>
            <a:endParaRPr sz="2400"/>
          </a:p>
        </p:txBody>
      </p:sp>
      <p:sp>
        <p:nvSpPr>
          <p:cNvPr id="8" name="object 8"/>
          <p:cNvSpPr txBox="1"/>
          <p:nvPr/>
        </p:nvSpPr>
        <p:spPr>
          <a:xfrm>
            <a:off x="690168" y="2378151"/>
            <a:ext cx="7261225" cy="42453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Our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teachers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highest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possible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expectations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all the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pupils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in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class.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All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teaching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based</a:t>
            </a:r>
            <a:r>
              <a:rPr sz="1800" spc="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building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what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already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knows,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can</a:t>
            </a:r>
            <a:r>
              <a:rPr sz="1800" spc="4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do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understands.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Each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put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 place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different ways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teaching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 that </a:t>
            </a:r>
            <a:r>
              <a:rPr sz="1800" spc="-20" dirty="0">
                <a:latin typeface="Arial Narrow"/>
                <a:cs typeface="Arial Narrow"/>
              </a:rPr>
              <a:t>your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4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459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fully</a:t>
            </a:r>
            <a:r>
              <a:rPr sz="1800" spc="459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involved</a:t>
            </a:r>
            <a:r>
              <a:rPr sz="1800" spc="4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4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learning</a:t>
            </a:r>
            <a:r>
              <a:rPr sz="1800" spc="4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4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class.</a:t>
            </a:r>
            <a:r>
              <a:rPr sz="1800" spc="4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This</a:t>
            </a:r>
            <a:r>
              <a:rPr sz="1800" spc="459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sz="1800" spc="4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include</a:t>
            </a:r>
            <a:r>
              <a:rPr sz="1800" spc="4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1:1</a:t>
            </a:r>
            <a:r>
              <a:rPr sz="1800" spc="4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4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small</a:t>
            </a:r>
            <a:r>
              <a:rPr sz="1800" spc="45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group </a:t>
            </a:r>
            <a:r>
              <a:rPr sz="1800" dirty="0">
                <a:latin typeface="Arial Narrow"/>
                <a:cs typeface="Arial Narrow"/>
              </a:rPr>
              <a:t>interventions</a:t>
            </a:r>
            <a:r>
              <a:rPr sz="1800" spc="3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outside</a:t>
            </a:r>
            <a:r>
              <a:rPr sz="1800" spc="3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3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3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classroom,</a:t>
            </a:r>
            <a:r>
              <a:rPr sz="1800" spc="3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more</a:t>
            </a:r>
            <a:r>
              <a:rPr sz="1800" spc="3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practical</a:t>
            </a:r>
            <a:r>
              <a:rPr sz="1800" spc="3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learning,</a:t>
            </a:r>
            <a:r>
              <a:rPr sz="1800" spc="3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providing</a:t>
            </a:r>
            <a:r>
              <a:rPr sz="1800" spc="35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different </a:t>
            </a:r>
            <a:r>
              <a:rPr sz="1800" dirty="0">
                <a:latin typeface="Arial Narrow"/>
                <a:cs typeface="Arial Narrow"/>
              </a:rPr>
              <a:t>resources</a:t>
            </a:r>
            <a:r>
              <a:rPr sz="1800" spc="6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adapted</a:t>
            </a:r>
            <a:r>
              <a:rPr sz="1800" spc="5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5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5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5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6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producing</a:t>
            </a:r>
            <a:r>
              <a:rPr sz="1800" spc="6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6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delivering</a:t>
            </a:r>
            <a:r>
              <a:rPr sz="1800" spc="6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targeted</a:t>
            </a:r>
            <a:r>
              <a:rPr sz="1800" spc="5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work</a:t>
            </a:r>
            <a:r>
              <a:rPr sz="1800" spc="55" dirty="0">
                <a:latin typeface="Arial Narrow"/>
                <a:cs typeface="Arial Narrow"/>
              </a:rPr>
              <a:t>  </a:t>
            </a:r>
            <a:r>
              <a:rPr sz="1800" spc="-25" dirty="0">
                <a:latin typeface="Arial Narrow"/>
                <a:cs typeface="Arial Narrow"/>
              </a:rPr>
              <a:t>as </a:t>
            </a:r>
            <a:r>
              <a:rPr sz="1800" dirty="0">
                <a:latin typeface="Arial Narrow"/>
                <a:cs typeface="Arial Narrow"/>
              </a:rPr>
              <a:t>specified</a:t>
            </a:r>
            <a:r>
              <a:rPr sz="1800" spc="30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3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3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3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</a:t>
            </a:r>
            <a:r>
              <a:rPr lang="en-GB" dirty="0">
                <a:latin typeface="Arial Narrow"/>
                <a:cs typeface="Arial Narrow"/>
              </a:rPr>
              <a:t>L</a:t>
            </a:r>
            <a:r>
              <a:rPr sz="1800" dirty="0">
                <a:latin typeface="Arial Narrow"/>
                <a:cs typeface="Arial Narrow"/>
              </a:rPr>
              <a:t>P</a:t>
            </a:r>
            <a:r>
              <a:rPr sz="1800" spc="2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(Individual</a:t>
            </a:r>
            <a:r>
              <a:rPr lang="en-GB" sz="1800" spc="315" dirty="0">
                <a:latin typeface="Arial Narrow"/>
                <a:cs typeface="Arial Narrow"/>
              </a:rPr>
              <a:t> </a:t>
            </a:r>
            <a:r>
              <a:rPr lang="en-GB" sz="1800" dirty="0">
                <a:latin typeface="Arial Narrow"/>
                <a:cs typeface="Arial Narrow"/>
              </a:rPr>
              <a:t>Learning</a:t>
            </a:r>
            <a:r>
              <a:rPr sz="1800" spc="3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Plan</a:t>
            </a:r>
            <a:r>
              <a:rPr sz="1800" spc="3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–</a:t>
            </a:r>
            <a:r>
              <a:rPr sz="1800" spc="3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3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Speech</a:t>
            </a:r>
            <a:r>
              <a:rPr sz="1800" spc="3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30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language). </a:t>
            </a:r>
            <a:r>
              <a:rPr sz="1800" dirty="0">
                <a:latin typeface="Arial Narrow"/>
                <a:cs typeface="Arial Narrow"/>
              </a:rPr>
              <a:t>Each</a:t>
            </a:r>
            <a:r>
              <a:rPr sz="1800" spc="3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</a:t>
            </a:r>
            <a:r>
              <a:rPr sz="1800" spc="3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3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put</a:t>
            </a:r>
            <a:r>
              <a:rPr sz="1800" spc="3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specific</a:t>
            </a:r>
            <a:r>
              <a:rPr sz="1800" spc="3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strategies</a:t>
            </a:r>
            <a:r>
              <a:rPr sz="1800" spc="3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3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place,</a:t>
            </a:r>
            <a:r>
              <a:rPr sz="1800" spc="4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suggested</a:t>
            </a:r>
            <a:r>
              <a:rPr sz="1800" spc="4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by</a:t>
            </a:r>
            <a:r>
              <a:rPr sz="1800" spc="3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3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39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or </a:t>
            </a:r>
            <a:r>
              <a:rPr sz="1800" dirty="0">
                <a:latin typeface="Arial Narrow"/>
                <a:cs typeface="Arial Narrow"/>
              </a:rPr>
              <a:t>outside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agencies,</a:t>
            </a:r>
            <a:r>
              <a:rPr sz="1800" spc="1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enable</a:t>
            </a:r>
            <a:r>
              <a:rPr sz="1800" spc="1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10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1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access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10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learning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task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11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activity. </a:t>
            </a:r>
            <a:r>
              <a:rPr sz="1800" dirty="0">
                <a:latin typeface="Arial Narrow"/>
                <a:cs typeface="Arial Narrow"/>
              </a:rPr>
              <a:t>As</a:t>
            </a:r>
            <a:r>
              <a:rPr sz="1800" spc="25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25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school,</a:t>
            </a:r>
            <a:r>
              <a:rPr sz="1800" spc="25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we</a:t>
            </a:r>
            <a:r>
              <a:rPr sz="1800" spc="2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provide</a:t>
            </a:r>
            <a:r>
              <a:rPr sz="1800" spc="2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staff</a:t>
            </a:r>
            <a:r>
              <a:rPr sz="1800" spc="25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2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training</a:t>
            </a:r>
            <a:r>
              <a:rPr sz="1800" spc="2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2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areas</a:t>
            </a:r>
            <a:r>
              <a:rPr sz="1800" spc="2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2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</a:t>
            </a:r>
            <a:r>
              <a:rPr sz="1800" spc="25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that</a:t>
            </a:r>
            <a:r>
              <a:rPr sz="1800" spc="2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2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26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the </a:t>
            </a:r>
            <a:r>
              <a:rPr sz="1800" dirty="0">
                <a:latin typeface="Arial Narrow"/>
                <a:cs typeface="Arial Narrow"/>
              </a:rPr>
              <a:t>children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care.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</a:pP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340"/>
              </a:spcBef>
            </a:pPr>
            <a:endParaRPr sz="1800" dirty="0">
              <a:latin typeface="Arial Narrow"/>
              <a:cs typeface="Arial Narrow"/>
            </a:endParaRPr>
          </a:p>
          <a:p>
            <a:pPr marL="502920" algn="ctr">
              <a:lnSpc>
                <a:spcPts val="2270"/>
              </a:lnSpc>
              <a:spcBef>
                <a:spcPts val="5"/>
              </a:spcBef>
            </a:pPr>
            <a:r>
              <a:rPr lang="en-GB" sz="14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L="503555" algn="ctr">
              <a:lnSpc>
                <a:spcPts val="2270"/>
              </a:lnSpc>
            </a:pPr>
            <a:r>
              <a:rPr sz="2000" spc="-50" dirty="0">
                <a:solidFill>
                  <a:srgbClr val="888888"/>
                </a:solidFill>
                <a:latin typeface="Bradley Hand ITC"/>
                <a:cs typeface="Bradley Hand ITC"/>
              </a:rPr>
              <a:t>.</a:t>
            </a:r>
            <a:endParaRPr sz="2000" dirty="0">
              <a:latin typeface="Bradley Hand ITC"/>
              <a:cs typeface="Bradley Hand ITC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00371" y="304800"/>
            <a:ext cx="4306824" cy="1886712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5652515" y="687323"/>
            <a:ext cx="2016760" cy="768800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101600" marR="94615" indent="13335" algn="just">
              <a:lnSpc>
                <a:spcPct val="100000"/>
              </a:lnSpc>
              <a:spcBef>
                <a:spcPts val="235"/>
              </a:spcBef>
            </a:pPr>
            <a:r>
              <a:rPr sz="1600" dirty="0">
                <a:latin typeface="Calibri"/>
                <a:cs typeface="Calibri"/>
              </a:rPr>
              <a:t>Special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Educational </a:t>
            </a:r>
            <a:r>
              <a:rPr sz="1600" dirty="0">
                <a:latin typeface="Calibri"/>
                <a:cs typeface="Calibri"/>
              </a:rPr>
              <a:t>Needs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&amp;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Disability </a:t>
            </a:r>
            <a:r>
              <a:rPr sz="1600" dirty="0">
                <a:latin typeface="Calibri"/>
                <a:cs typeface="Calibri"/>
              </a:rPr>
              <a:t>Provision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at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lang="en-GB" sz="1600" spc="-10" dirty="0">
                <a:latin typeface="Calibri"/>
                <a:cs typeface="Calibri"/>
              </a:rPr>
              <a:t>Horsley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9144" y="205740"/>
            <a:ext cx="2000250" cy="196367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999991" y="289052"/>
            <a:ext cx="128778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Who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should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I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contact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if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I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am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concerned</a:t>
            </a:r>
            <a:r>
              <a:rPr sz="1800" spc="-75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with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my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child’s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progress?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339583" y="3608832"/>
            <a:ext cx="1789937" cy="223799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497826" y="3692144"/>
            <a:ext cx="1101090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127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How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will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you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support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my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child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when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they</a:t>
            </a:r>
            <a:r>
              <a:rPr sz="1800" spc="-3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move</a:t>
            </a:r>
            <a:r>
              <a:rPr sz="1800" spc="-4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to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a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new</a:t>
            </a:r>
            <a:r>
              <a:rPr sz="1800" spc="-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class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or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school?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39268" y="3627120"/>
            <a:ext cx="1779270" cy="2512314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96341" y="3710178"/>
            <a:ext cx="1092200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How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do</a:t>
            </a:r>
            <a:r>
              <a:rPr sz="1800" spc="-5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you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make</a:t>
            </a:r>
            <a:r>
              <a:rPr sz="1800" spc="-45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sure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that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the</a:t>
            </a:r>
            <a:r>
              <a:rPr sz="1800" spc="-3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SEN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support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is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helping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my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child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make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progress?</a:t>
            </a:r>
            <a:endParaRPr sz="1800">
              <a:latin typeface="Arial Narrow"/>
              <a:cs typeface="Arial Narrow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67894" y="1988820"/>
            <a:ext cx="7091045" cy="4262755"/>
            <a:chOff x="167894" y="1988820"/>
            <a:chExt cx="7091045" cy="4262755"/>
          </a:xfrm>
        </p:grpSpPr>
        <p:sp>
          <p:nvSpPr>
            <p:cNvPr id="9" name="object 9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99844" y="1988820"/>
              <a:ext cx="5458967" cy="3096767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2077212" y="5709310"/>
            <a:ext cx="5262371" cy="60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270"/>
              </a:lnSpc>
              <a:spcBef>
                <a:spcPts val="100"/>
              </a:spcBef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algn="ctr">
              <a:lnSpc>
                <a:spcPts val="2270"/>
              </a:lnSpc>
            </a:pPr>
            <a:r>
              <a:rPr sz="2000" spc="-50" dirty="0">
                <a:solidFill>
                  <a:srgbClr val="888888"/>
                </a:solidFill>
                <a:latin typeface="Bradley Hand ITC"/>
                <a:cs typeface="Bradley Hand ITC"/>
              </a:rPr>
              <a:t>.</a:t>
            </a:r>
            <a:endParaRPr sz="2000" dirty="0">
              <a:latin typeface="Bradley Hand ITC"/>
              <a:cs typeface="Bradley Hand ITC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3232404" y="2564892"/>
            <a:ext cx="2592705" cy="1503616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26034" rIns="0" bIns="0" rtlCol="0">
            <a:spAutoFit/>
          </a:bodyPr>
          <a:lstStyle/>
          <a:p>
            <a:pPr marL="106680" marR="97155" algn="ctr">
              <a:lnSpc>
                <a:spcPct val="100000"/>
              </a:lnSpc>
              <a:spcBef>
                <a:spcPts val="204"/>
              </a:spcBef>
            </a:pPr>
            <a:r>
              <a:rPr sz="2400" dirty="0">
                <a:latin typeface="Calibri"/>
                <a:cs typeface="Calibri"/>
              </a:rPr>
              <a:t>Special</a:t>
            </a:r>
            <a:r>
              <a:rPr sz="2400" spc="-10" dirty="0">
                <a:latin typeface="Calibri"/>
                <a:cs typeface="Calibri"/>
              </a:rPr>
              <a:t> Educational </a:t>
            </a:r>
            <a:r>
              <a:rPr sz="2400" dirty="0">
                <a:latin typeface="Calibri"/>
                <a:cs typeface="Calibri"/>
              </a:rPr>
              <a:t>Needs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&amp;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Disability </a:t>
            </a:r>
            <a:r>
              <a:rPr sz="2400" dirty="0">
                <a:latin typeface="Calibri"/>
                <a:cs typeface="Calibri"/>
              </a:rPr>
              <a:t>Provision</a:t>
            </a:r>
            <a:r>
              <a:rPr sz="2400" spc="-12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at</a:t>
            </a:r>
            <a:r>
              <a:rPr sz="2400" spc="600" dirty="0">
                <a:latin typeface="Calibri"/>
                <a:cs typeface="Calibri"/>
              </a:rPr>
              <a:t> </a:t>
            </a:r>
            <a:r>
              <a:rPr lang="en-GB" sz="2400" spc="-10" dirty="0">
                <a:latin typeface="Calibri"/>
                <a:cs typeface="Calibri"/>
              </a:rPr>
              <a:t>Horsley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894" y="1839469"/>
            <a:ext cx="8469630" cy="4932680"/>
            <a:chOff x="167894" y="1839469"/>
            <a:chExt cx="8469630" cy="4932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0371" y="1839469"/>
              <a:ext cx="7946898" cy="493242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80594" y="5950457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80594" y="5950457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30580" y="452627"/>
            <a:ext cx="3842766" cy="1224534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72286" y="542289"/>
            <a:ext cx="263779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22885" marR="5080" indent="-210820">
              <a:lnSpc>
                <a:spcPct val="100000"/>
              </a:lnSpc>
              <a:spcBef>
                <a:spcPts val="105"/>
              </a:spcBef>
            </a:pPr>
            <a:r>
              <a:rPr sz="2000" dirty="0"/>
              <a:t>How</a:t>
            </a:r>
            <a:r>
              <a:rPr sz="2000" spc="-35" dirty="0"/>
              <a:t> </a:t>
            </a:r>
            <a:r>
              <a:rPr sz="2000" dirty="0"/>
              <a:t>will</a:t>
            </a:r>
            <a:r>
              <a:rPr sz="2000" spc="-25" dirty="0"/>
              <a:t> </a:t>
            </a:r>
            <a:r>
              <a:rPr sz="2000" dirty="0"/>
              <a:t>I</a:t>
            </a:r>
            <a:r>
              <a:rPr sz="2000" spc="-35" dirty="0"/>
              <a:t> </a:t>
            </a:r>
            <a:r>
              <a:rPr sz="2000" dirty="0"/>
              <a:t>know</a:t>
            </a:r>
            <a:r>
              <a:rPr sz="2000" spc="-25" dirty="0"/>
              <a:t> </a:t>
            </a:r>
            <a:r>
              <a:rPr sz="2000" dirty="0"/>
              <a:t>if</a:t>
            </a:r>
            <a:r>
              <a:rPr sz="2000" spc="-40" dirty="0"/>
              <a:t> </a:t>
            </a:r>
            <a:r>
              <a:rPr sz="2000" dirty="0"/>
              <a:t>my</a:t>
            </a:r>
            <a:r>
              <a:rPr sz="2000" spc="-30" dirty="0"/>
              <a:t> </a:t>
            </a:r>
            <a:r>
              <a:rPr sz="2000" dirty="0"/>
              <a:t>child</a:t>
            </a:r>
            <a:r>
              <a:rPr sz="2000" spc="-20" dirty="0"/>
              <a:t> </a:t>
            </a:r>
            <a:r>
              <a:rPr sz="2000" spc="-25" dirty="0"/>
              <a:t>is </a:t>
            </a:r>
            <a:r>
              <a:rPr sz="2000" dirty="0"/>
              <a:t>receiving</a:t>
            </a:r>
            <a:r>
              <a:rPr sz="2000" spc="-75" dirty="0"/>
              <a:t> </a:t>
            </a:r>
            <a:r>
              <a:rPr sz="2000" dirty="0"/>
              <a:t>SEN</a:t>
            </a:r>
            <a:r>
              <a:rPr sz="2000" spc="-65" dirty="0"/>
              <a:t> </a:t>
            </a:r>
            <a:r>
              <a:rPr sz="2000" spc="-10" dirty="0"/>
              <a:t>support?</a:t>
            </a:r>
            <a:endParaRPr sz="2000"/>
          </a:p>
        </p:txBody>
      </p:sp>
      <p:sp>
        <p:nvSpPr>
          <p:cNvPr id="8" name="object 8"/>
          <p:cNvSpPr txBox="1"/>
          <p:nvPr/>
        </p:nvSpPr>
        <p:spPr>
          <a:xfrm>
            <a:off x="848055" y="1922779"/>
            <a:ext cx="7258684" cy="48891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98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2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teachers</a:t>
            </a:r>
            <a:r>
              <a:rPr sz="1800" spc="2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1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discuss</a:t>
            </a:r>
            <a:r>
              <a:rPr sz="1800" spc="2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pupils</a:t>
            </a:r>
            <a:r>
              <a:rPr sz="1800" spc="2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progress</a:t>
            </a:r>
            <a:r>
              <a:rPr sz="1800" spc="1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1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regular</a:t>
            </a:r>
            <a:r>
              <a:rPr sz="1800" spc="1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parents</a:t>
            </a:r>
            <a:r>
              <a:rPr sz="1800" spc="2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evenings</a:t>
            </a:r>
            <a:r>
              <a:rPr sz="1800" spc="20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1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19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their </a:t>
            </a:r>
            <a:r>
              <a:rPr sz="1800" dirty="0">
                <a:latin typeface="Arial Narrow"/>
                <a:cs typeface="Arial Narrow"/>
              </a:rPr>
              <a:t>yearly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written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reports.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Teachers</a:t>
            </a:r>
            <a:r>
              <a:rPr sz="1800" spc="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differentiate</a:t>
            </a:r>
            <a:r>
              <a:rPr sz="1800" spc="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work</a:t>
            </a:r>
            <a:r>
              <a:rPr sz="1800" spc="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teaching</a:t>
            </a:r>
            <a:r>
              <a:rPr sz="1800" spc="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within</a:t>
            </a:r>
            <a:r>
              <a:rPr sz="1800" spc="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meet</a:t>
            </a:r>
            <a:r>
              <a:rPr sz="1800" spc="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5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needs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individual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children.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5715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If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children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continue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difficulties,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Teacher </a:t>
            </a:r>
            <a:r>
              <a:rPr sz="1800" dirty="0">
                <a:latin typeface="Arial Narrow"/>
                <a:cs typeface="Arial Narrow"/>
              </a:rPr>
              <a:t>would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suggest </a:t>
            </a:r>
            <a:r>
              <a:rPr sz="1800" dirty="0">
                <a:latin typeface="Arial Narrow"/>
                <a:cs typeface="Arial Narrow"/>
              </a:rPr>
              <a:t>additional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3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and/or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assessment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spc="-50" dirty="0">
                <a:latin typeface="Arial Narrow"/>
                <a:cs typeface="Arial Narrow"/>
              </a:rPr>
              <a:t>.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1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this</a:t>
            </a:r>
            <a:r>
              <a:rPr sz="1800" spc="1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point,</a:t>
            </a:r>
            <a:r>
              <a:rPr sz="1800" spc="1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1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1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1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invited</a:t>
            </a:r>
            <a:r>
              <a:rPr sz="1800" spc="1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into</a:t>
            </a:r>
            <a:r>
              <a:rPr sz="1800" spc="1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</a:t>
            </a:r>
            <a:r>
              <a:rPr sz="1800" spc="1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1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discuss</a:t>
            </a:r>
            <a:r>
              <a:rPr sz="1800" spc="1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1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1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needs,</a:t>
            </a:r>
            <a:r>
              <a:rPr sz="1800" spc="1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18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which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point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placed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Register.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508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If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1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1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placed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1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</a:t>
            </a:r>
            <a:r>
              <a:rPr sz="1800" spc="1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Register,</a:t>
            </a:r>
            <a:r>
              <a:rPr sz="1800" spc="1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there</a:t>
            </a:r>
            <a:r>
              <a:rPr sz="1800" spc="1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termly</a:t>
            </a:r>
            <a:r>
              <a:rPr sz="1800" spc="1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meetings</a:t>
            </a:r>
            <a:r>
              <a:rPr sz="1800" spc="14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to </a:t>
            </a:r>
            <a:r>
              <a:rPr sz="1800" dirty="0">
                <a:latin typeface="Arial Narrow"/>
                <a:cs typeface="Arial Narrow"/>
              </a:rPr>
              <a:t>discuss individual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targets, strategies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progress or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can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make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 appointment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lang="en-GB" spc="-25" dirty="0">
                <a:latin typeface="Arial Narrow"/>
                <a:cs typeface="Arial Narrow"/>
              </a:rPr>
              <a:t>to speak with the class teacher</a:t>
            </a:r>
            <a:r>
              <a:rPr sz="1800" spc="-20" dirty="0">
                <a:latin typeface="Arial Narrow"/>
                <a:cs typeface="Arial Narrow"/>
              </a:rPr>
              <a:t>.</a:t>
            </a:r>
            <a:endParaRPr sz="1800" dirty="0">
              <a:latin typeface="Arial Narrow"/>
              <a:cs typeface="Arial Narrow"/>
            </a:endParaRPr>
          </a:p>
          <a:p>
            <a:pPr marR="307340" algn="ctr">
              <a:lnSpc>
                <a:spcPts val="2270"/>
              </a:lnSpc>
              <a:spcBef>
                <a:spcPts val="735"/>
              </a:spcBef>
            </a:pPr>
            <a:r>
              <a:rPr lang="en-GB" sz="1600" b="1" spc="-2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</a:t>
            </a:r>
            <a:r>
              <a:rPr sz="1600" b="1" spc="-20" dirty="0">
                <a:solidFill>
                  <a:schemeClr val="tx1"/>
                </a:solidFill>
                <a:latin typeface="Comic Sans MS"/>
                <a:cs typeface="Comic Sans MS"/>
              </a:rPr>
              <a:t>t</a:t>
            </a:r>
            <a:r>
              <a:rPr lang="en-GB" sz="1600" b="1" spc="-20" dirty="0" err="1">
                <a:solidFill>
                  <a:schemeClr val="tx1"/>
                </a:solidFill>
                <a:latin typeface="Comic Sans MS"/>
                <a:cs typeface="Comic Sans MS"/>
              </a:rPr>
              <a:t>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R="306705" algn="ctr">
              <a:lnSpc>
                <a:spcPts val="2270"/>
              </a:lnSpc>
            </a:pPr>
            <a:r>
              <a:rPr sz="2000" spc="-50" dirty="0">
                <a:solidFill>
                  <a:srgbClr val="888888"/>
                </a:solidFill>
                <a:latin typeface="Bradley Hand ITC"/>
                <a:cs typeface="Bradley Hand ITC"/>
              </a:rPr>
              <a:t>.</a:t>
            </a:r>
            <a:endParaRPr sz="2000" dirty="0">
              <a:latin typeface="Bradley Hand ITC"/>
              <a:cs typeface="Bradley Hand ITC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860035" y="193547"/>
            <a:ext cx="4028440" cy="1701164"/>
            <a:chOff x="4860035" y="193547"/>
            <a:chExt cx="4028440" cy="1701164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60035" y="193547"/>
              <a:ext cx="4027932" cy="1700784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923787" y="515111"/>
              <a:ext cx="2048510" cy="826135"/>
            </a:xfrm>
            <a:custGeom>
              <a:avLst/>
              <a:gdLst/>
              <a:ahLst/>
              <a:cxnLst/>
              <a:rect l="l" t="t" r="r" b="b"/>
              <a:pathLst>
                <a:path w="2048509" h="826135">
                  <a:moveTo>
                    <a:pt x="2048256" y="0"/>
                  </a:moveTo>
                  <a:lnTo>
                    <a:pt x="0" y="0"/>
                  </a:lnTo>
                  <a:lnTo>
                    <a:pt x="0" y="826008"/>
                  </a:lnTo>
                  <a:lnTo>
                    <a:pt x="2048256" y="826008"/>
                  </a:lnTo>
                  <a:lnTo>
                    <a:pt x="20482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923787" y="515111"/>
              <a:ext cx="2048510" cy="826135"/>
            </a:xfrm>
            <a:custGeom>
              <a:avLst/>
              <a:gdLst/>
              <a:ahLst/>
              <a:cxnLst/>
              <a:rect l="l" t="t" r="r" b="b"/>
              <a:pathLst>
                <a:path w="2048509" h="826135">
                  <a:moveTo>
                    <a:pt x="0" y="826008"/>
                  </a:moveTo>
                  <a:lnTo>
                    <a:pt x="2048256" y="826008"/>
                  </a:lnTo>
                  <a:lnTo>
                    <a:pt x="2048256" y="0"/>
                  </a:lnTo>
                  <a:lnTo>
                    <a:pt x="0" y="0"/>
                  </a:lnTo>
                  <a:lnTo>
                    <a:pt x="0" y="826008"/>
                  </a:lnTo>
                  <a:close/>
                </a:path>
              </a:pathLst>
            </a:custGeom>
            <a:ln w="6350">
              <a:solidFill>
                <a:srgbClr val="006F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6029959" y="533146"/>
            <a:ext cx="1837689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3335" algn="just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latin typeface="Calibri"/>
                <a:cs typeface="Calibri"/>
              </a:rPr>
              <a:t>Special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Educational </a:t>
            </a:r>
            <a:r>
              <a:rPr sz="1600" dirty="0">
                <a:latin typeface="Calibri"/>
                <a:cs typeface="Calibri"/>
              </a:rPr>
              <a:t>Needs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&amp;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Disability </a:t>
            </a:r>
            <a:r>
              <a:rPr sz="1600" dirty="0">
                <a:latin typeface="Calibri"/>
                <a:cs typeface="Calibri"/>
              </a:rPr>
              <a:t>Provision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at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lang="en-GB" sz="1600" spc="-10" dirty="0">
                <a:latin typeface="Calibri"/>
                <a:cs typeface="Calibri"/>
              </a:rPr>
              <a:t>Horsley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55591" y="188976"/>
            <a:ext cx="4536948" cy="1949196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579119" y="544068"/>
            <a:ext cx="7976234" cy="6005830"/>
            <a:chOff x="579119" y="544068"/>
            <a:chExt cx="7976234" cy="600583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8847" y="2185416"/>
              <a:ext cx="7866126" cy="43639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9119" y="544068"/>
              <a:ext cx="3844290" cy="1757933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16330" y="648411"/>
            <a:ext cx="284797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00"/>
              </a:spcBef>
            </a:pPr>
            <a:r>
              <a:rPr sz="2400" dirty="0"/>
              <a:t>How</a:t>
            </a:r>
            <a:r>
              <a:rPr sz="2400" spc="-30" dirty="0"/>
              <a:t> </a:t>
            </a:r>
            <a:r>
              <a:rPr sz="2400" dirty="0"/>
              <a:t>will</a:t>
            </a:r>
            <a:r>
              <a:rPr sz="2400" spc="-35" dirty="0"/>
              <a:t> </a:t>
            </a:r>
            <a:r>
              <a:rPr sz="2400" dirty="0"/>
              <a:t>I</a:t>
            </a:r>
            <a:r>
              <a:rPr sz="2400" spc="-45" dirty="0"/>
              <a:t> </a:t>
            </a:r>
            <a:r>
              <a:rPr sz="2400" dirty="0"/>
              <a:t>be</a:t>
            </a:r>
            <a:r>
              <a:rPr sz="2400" spc="-45" dirty="0"/>
              <a:t> </a:t>
            </a:r>
            <a:r>
              <a:rPr sz="2400" dirty="0"/>
              <a:t>involved</a:t>
            </a:r>
            <a:r>
              <a:rPr sz="2400" spc="-10" dirty="0"/>
              <a:t> </a:t>
            </a:r>
            <a:r>
              <a:rPr sz="2400" spc="-25" dirty="0"/>
              <a:t>in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dirty="0"/>
              <a:t>reviewing</a:t>
            </a:r>
            <a:r>
              <a:rPr sz="2400" spc="-50" dirty="0"/>
              <a:t> </a:t>
            </a:r>
            <a:r>
              <a:rPr sz="2400" dirty="0"/>
              <a:t>my</a:t>
            </a:r>
            <a:r>
              <a:rPr sz="2400" spc="-90" dirty="0"/>
              <a:t> </a:t>
            </a:r>
            <a:r>
              <a:rPr sz="2400" dirty="0"/>
              <a:t>child’s</a:t>
            </a:r>
            <a:r>
              <a:rPr sz="2400" spc="-45" dirty="0"/>
              <a:t> </a:t>
            </a:r>
            <a:r>
              <a:rPr sz="2400" spc="-20" dirty="0"/>
              <a:t>work</a:t>
            </a:r>
            <a:endParaRPr sz="2400"/>
          </a:p>
        </p:txBody>
      </p:sp>
      <p:grpSp>
        <p:nvGrpSpPr>
          <p:cNvPr id="7" name="object 7"/>
          <p:cNvGrpSpPr/>
          <p:nvPr/>
        </p:nvGrpSpPr>
        <p:grpSpPr>
          <a:xfrm>
            <a:off x="167894" y="5649721"/>
            <a:ext cx="601980" cy="385445"/>
            <a:chOff x="167894" y="5649721"/>
            <a:chExt cx="601980" cy="385445"/>
          </a:xfrm>
        </p:grpSpPr>
        <p:sp>
          <p:nvSpPr>
            <p:cNvPr id="8" name="object 8"/>
            <p:cNvSpPr/>
            <p:nvPr/>
          </p:nvSpPr>
          <p:spPr>
            <a:xfrm>
              <a:off x="180594" y="5662421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1"/>
                  </a:lnTo>
                  <a:lnTo>
                    <a:pt x="179844" y="359663"/>
                  </a:lnTo>
                  <a:lnTo>
                    <a:pt x="179844" y="269747"/>
                  </a:lnTo>
                  <a:lnTo>
                    <a:pt x="576072" y="269747"/>
                  </a:lnTo>
                  <a:lnTo>
                    <a:pt x="576072" y="89915"/>
                  </a:lnTo>
                  <a:lnTo>
                    <a:pt x="179844" y="89915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80594" y="5662421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1"/>
                  </a:moveTo>
                  <a:lnTo>
                    <a:pt x="179844" y="0"/>
                  </a:lnTo>
                  <a:lnTo>
                    <a:pt x="179844" y="89915"/>
                  </a:lnTo>
                  <a:lnTo>
                    <a:pt x="576072" y="89915"/>
                  </a:lnTo>
                  <a:lnTo>
                    <a:pt x="576072" y="269747"/>
                  </a:lnTo>
                  <a:lnTo>
                    <a:pt x="179844" y="269747"/>
                  </a:lnTo>
                  <a:lnTo>
                    <a:pt x="179844" y="359663"/>
                  </a:lnTo>
                  <a:lnTo>
                    <a:pt x="0" y="179831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845921" y="1380490"/>
            <a:ext cx="7176770" cy="54790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405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 Narrow"/>
                <a:cs typeface="Arial Narrow"/>
              </a:rPr>
              <a:t>and</a:t>
            </a:r>
            <a:r>
              <a:rPr sz="2400" spc="-30" dirty="0">
                <a:latin typeface="Arial Narrow"/>
                <a:cs typeface="Arial Narrow"/>
              </a:rPr>
              <a:t> </a:t>
            </a:r>
            <a:r>
              <a:rPr sz="2400" spc="-10" dirty="0">
                <a:latin typeface="Arial Narrow"/>
                <a:cs typeface="Arial Narrow"/>
              </a:rPr>
              <a:t>progress?</a:t>
            </a:r>
            <a:endParaRPr sz="24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1355"/>
              </a:spcBef>
            </a:pPr>
            <a:endParaRPr sz="24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We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enjoy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sharing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progress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you!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aim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share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lots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information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throughout the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year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that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know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how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much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progress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being</a:t>
            </a:r>
            <a:r>
              <a:rPr sz="1800" spc="-10" dirty="0">
                <a:latin typeface="Arial Narrow"/>
                <a:cs typeface="Arial Narrow"/>
              </a:rPr>
              <a:t> made.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There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parent’s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evenings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throughout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year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that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opportunity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to </a:t>
            </a:r>
            <a:r>
              <a:rPr sz="1800" dirty="0">
                <a:latin typeface="Arial Narrow"/>
                <a:cs typeface="Arial Narrow"/>
              </a:rPr>
              <a:t>speak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about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strengths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any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areas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difficulty.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also </a:t>
            </a:r>
            <a:r>
              <a:rPr sz="1800" dirty="0">
                <a:latin typeface="Arial Narrow"/>
                <a:cs typeface="Arial Narrow"/>
              </a:rPr>
              <a:t>produce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share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annual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reports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explain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whether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working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within, </a:t>
            </a:r>
            <a:r>
              <a:rPr sz="1800" dirty="0">
                <a:latin typeface="Arial Narrow"/>
                <a:cs typeface="Arial Narrow"/>
              </a:rPr>
              <a:t>above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below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expected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level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age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each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area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learning.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200025">
              <a:lnSpc>
                <a:spcPct val="100000"/>
              </a:lnSpc>
            </a:pPr>
            <a:r>
              <a:rPr sz="1800" spc="-35" dirty="0">
                <a:latin typeface="Arial Narrow"/>
                <a:cs typeface="Arial Narrow"/>
              </a:rPr>
              <a:t>You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can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also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speak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any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time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year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share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any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worries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concerns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ask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questions.</a:t>
            </a:r>
            <a:r>
              <a:rPr sz="1800" spc="3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Please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contact</a:t>
            </a:r>
            <a:r>
              <a:rPr sz="1800" spc="-3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office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arrange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spc="-50" dirty="0">
                <a:latin typeface="Arial Narrow"/>
                <a:cs typeface="Arial Narrow"/>
              </a:rPr>
              <a:t>a </a:t>
            </a:r>
            <a:r>
              <a:rPr sz="1800" dirty="0">
                <a:latin typeface="Arial Narrow"/>
                <a:cs typeface="Arial Narrow"/>
              </a:rPr>
              <a:t>meeting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teacher.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If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3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SEND,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register</a:t>
            </a:r>
            <a:r>
              <a:rPr sz="1800" spc="3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worries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about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them,</a:t>
            </a:r>
            <a:r>
              <a:rPr sz="1800" spc="3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can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also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contact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SENCO</a:t>
            </a:r>
            <a:r>
              <a:rPr sz="1800" spc="-10" dirty="0">
                <a:latin typeface="Arial Narrow"/>
                <a:cs typeface="Arial Narrow"/>
              </a:rPr>
              <a:t>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445"/>
              </a:spcBef>
            </a:pPr>
            <a:endParaRPr sz="1800" dirty="0">
              <a:latin typeface="Arial Narrow"/>
              <a:cs typeface="Arial Narrow"/>
            </a:endParaRPr>
          </a:p>
          <a:p>
            <a:pPr marR="219710" algn="ctr">
              <a:lnSpc>
                <a:spcPts val="2270"/>
              </a:lnSpc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R="219710" algn="ctr">
              <a:lnSpc>
                <a:spcPts val="2270"/>
              </a:lnSpc>
            </a:pPr>
            <a:r>
              <a:rPr sz="2000" spc="-50" dirty="0">
                <a:solidFill>
                  <a:srgbClr val="888888"/>
                </a:solidFill>
                <a:latin typeface="Bradley Hand ITC"/>
                <a:cs typeface="Bradley Hand ITC"/>
              </a:rPr>
              <a:t>.</a:t>
            </a:r>
            <a:endParaRPr sz="2000" dirty="0">
              <a:latin typeface="Bradley Hand ITC"/>
              <a:cs typeface="Bradley Hand IT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579364" y="618744"/>
            <a:ext cx="2133600" cy="770083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161925" marR="150495" indent="13335" algn="just">
              <a:lnSpc>
                <a:spcPct val="100000"/>
              </a:lnSpc>
              <a:spcBef>
                <a:spcPts val="245"/>
              </a:spcBef>
            </a:pPr>
            <a:r>
              <a:rPr sz="1600" dirty="0">
                <a:latin typeface="Calibri"/>
                <a:cs typeface="Calibri"/>
              </a:rPr>
              <a:t>Special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Educational </a:t>
            </a:r>
            <a:r>
              <a:rPr sz="1600" dirty="0">
                <a:latin typeface="Calibri"/>
                <a:cs typeface="Calibri"/>
              </a:rPr>
              <a:t>Needs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&amp;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Disability </a:t>
            </a:r>
            <a:r>
              <a:rPr sz="1600" dirty="0">
                <a:latin typeface="Calibri"/>
                <a:cs typeface="Calibri"/>
              </a:rPr>
              <a:t>Provision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at</a:t>
            </a:r>
            <a:r>
              <a:rPr sz="1600" spc="-65" dirty="0">
                <a:latin typeface="Calibri"/>
                <a:cs typeface="Calibri"/>
              </a:rPr>
              <a:t> </a:t>
            </a:r>
            <a:r>
              <a:rPr lang="en-GB" sz="1600" spc="-10" dirty="0">
                <a:latin typeface="Calibri"/>
                <a:cs typeface="Calibri"/>
              </a:rPr>
              <a:t>Horsley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6655" y="2726435"/>
            <a:ext cx="7946898" cy="333222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34644" y="2810002"/>
            <a:ext cx="7258684" cy="2228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We</a:t>
            </a:r>
            <a:r>
              <a:rPr sz="1800" spc="10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12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established</a:t>
            </a:r>
            <a:r>
              <a:rPr sz="1800" spc="12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assessment</a:t>
            </a:r>
            <a:r>
              <a:rPr sz="1800" spc="114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11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tracking</a:t>
            </a:r>
            <a:r>
              <a:rPr sz="1800" spc="114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processes</a:t>
            </a:r>
            <a:r>
              <a:rPr sz="1800" spc="11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12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our</a:t>
            </a:r>
            <a:r>
              <a:rPr sz="1800" spc="114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school</a:t>
            </a:r>
            <a:r>
              <a:rPr lang="en-GB" sz="1800" dirty="0">
                <a:latin typeface="Arial Narrow"/>
                <a:cs typeface="Arial Narrow"/>
              </a:rPr>
              <a:t> and children’s data is completed termly on our </a:t>
            </a:r>
            <a:r>
              <a:rPr lang="en-GB" sz="1800" dirty="0" err="1">
                <a:latin typeface="Arial Narrow"/>
                <a:cs typeface="Arial Narrow"/>
              </a:rPr>
              <a:t>O’Track</a:t>
            </a:r>
            <a:r>
              <a:rPr lang="en-GB" sz="1800" dirty="0">
                <a:latin typeface="Arial Narrow"/>
                <a:cs typeface="Arial Narrow"/>
              </a:rPr>
              <a:t> system</a:t>
            </a:r>
            <a:r>
              <a:rPr sz="1800" dirty="0">
                <a:latin typeface="Arial Narrow"/>
                <a:cs typeface="Arial Narrow"/>
              </a:rPr>
              <a:t>.</a:t>
            </a:r>
            <a:r>
              <a:rPr sz="1800" spc="110" dirty="0">
                <a:latin typeface="Arial Narrow"/>
                <a:cs typeface="Arial Narrow"/>
              </a:rPr>
              <a:t>  </a:t>
            </a:r>
            <a:r>
              <a:rPr sz="1800" spc="-20" dirty="0">
                <a:latin typeface="Arial Narrow"/>
                <a:cs typeface="Arial Narrow"/>
              </a:rPr>
              <a:t>This </a:t>
            </a:r>
            <a:r>
              <a:rPr sz="1800" dirty="0">
                <a:latin typeface="Arial Narrow"/>
                <a:cs typeface="Arial Narrow"/>
              </a:rPr>
              <a:t>information</a:t>
            </a:r>
            <a:r>
              <a:rPr sz="1800" spc="1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helps</a:t>
            </a:r>
            <a:r>
              <a:rPr sz="1800" spc="1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teachers</a:t>
            </a:r>
            <a:r>
              <a:rPr sz="1800" spc="1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1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plan</a:t>
            </a:r>
            <a:r>
              <a:rPr sz="1800" spc="1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next</a:t>
            </a:r>
            <a:r>
              <a:rPr sz="1800" spc="1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steps</a:t>
            </a:r>
            <a:r>
              <a:rPr sz="1800" spc="1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1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1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teaching</a:t>
            </a:r>
            <a:r>
              <a:rPr sz="1800" spc="1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1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over</a:t>
            </a:r>
            <a:r>
              <a:rPr sz="1800" spc="1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time</a:t>
            </a:r>
            <a:r>
              <a:rPr sz="1800" spc="17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these </a:t>
            </a:r>
            <a:r>
              <a:rPr sz="1800" dirty="0">
                <a:latin typeface="Arial Narrow"/>
                <a:cs typeface="Arial Narrow"/>
              </a:rPr>
              <a:t>assessments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help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us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track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progress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each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child.</a:t>
            </a: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Interventions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monitored</a:t>
            </a:r>
            <a:r>
              <a:rPr lang="en-GB" spc="-20" dirty="0">
                <a:latin typeface="Arial Narrow"/>
                <a:cs typeface="Arial Narrow"/>
              </a:rPr>
              <a:t>, through formative assessment and on-going discussions between staff involved with the child</a:t>
            </a:r>
            <a:r>
              <a:rPr sz="1800" spc="-10" dirty="0">
                <a:latin typeface="Arial Narrow"/>
                <a:cs typeface="Arial Narrow"/>
              </a:rPr>
              <a:t>.</a:t>
            </a: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Different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strategies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trialled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find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what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works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best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each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individual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child.</a:t>
            </a: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Progress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reviewed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shared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parents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/carers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regular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basis.</a:t>
            </a:r>
            <a:endParaRPr sz="1800" dirty="0">
              <a:latin typeface="Arial Narrow"/>
              <a:cs typeface="Arial Narrow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9036" y="629412"/>
            <a:ext cx="3876294" cy="1757933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71829" y="732485"/>
            <a:ext cx="3077210" cy="1123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6515" marR="5080" indent="-44450" algn="just">
              <a:lnSpc>
                <a:spcPct val="100000"/>
              </a:lnSpc>
              <a:spcBef>
                <a:spcPts val="100"/>
              </a:spcBef>
            </a:pPr>
            <a:r>
              <a:rPr sz="2400" dirty="0"/>
              <a:t>How</a:t>
            </a:r>
            <a:r>
              <a:rPr sz="2400" spc="-40" dirty="0"/>
              <a:t> </a:t>
            </a:r>
            <a:r>
              <a:rPr sz="2400" dirty="0"/>
              <a:t>do</a:t>
            </a:r>
            <a:r>
              <a:rPr sz="2400" spc="-45" dirty="0"/>
              <a:t> </a:t>
            </a:r>
            <a:r>
              <a:rPr sz="2400" dirty="0"/>
              <a:t>you</a:t>
            </a:r>
            <a:r>
              <a:rPr sz="2400" spc="-30" dirty="0"/>
              <a:t> </a:t>
            </a:r>
            <a:r>
              <a:rPr sz="2400" dirty="0"/>
              <a:t>make</a:t>
            </a:r>
            <a:r>
              <a:rPr sz="2400" spc="-40" dirty="0"/>
              <a:t> </a:t>
            </a:r>
            <a:r>
              <a:rPr sz="2400" dirty="0"/>
              <a:t>sure</a:t>
            </a:r>
            <a:r>
              <a:rPr sz="2400" spc="-45" dirty="0"/>
              <a:t> </a:t>
            </a:r>
            <a:r>
              <a:rPr sz="2400" spc="-20" dirty="0"/>
              <a:t>that </a:t>
            </a:r>
            <a:r>
              <a:rPr sz="2400" dirty="0"/>
              <a:t>the</a:t>
            </a:r>
            <a:r>
              <a:rPr sz="2400" spc="-35" dirty="0"/>
              <a:t> </a:t>
            </a:r>
            <a:r>
              <a:rPr sz="2400" dirty="0"/>
              <a:t>SEN</a:t>
            </a:r>
            <a:r>
              <a:rPr sz="2400" spc="-30" dirty="0"/>
              <a:t> </a:t>
            </a:r>
            <a:r>
              <a:rPr sz="2400" dirty="0"/>
              <a:t>support</a:t>
            </a:r>
            <a:r>
              <a:rPr sz="2400" spc="-15" dirty="0"/>
              <a:t> </a:t>
            </a:r>
            <a:r>
              <a:rPr sz="2400" dirty="0"/>
              <a:t>is</a:t>
            </a:r>
            <a:r>
              <a:rPr sz="2400" spc="-35" dirty="0"/>
              <a:t> </a:t>
            </a:r>
            <a:r>
              <a:rPr sz="2400" spc="-10" dirty="0"/>
              <a:t>helping </a:t>
            </a:r>
            <a:r>
              <a:rPr sz="2400" dirty="0"/>
              <a:t>my</a:t>
            </a:r>
            <a:r>
              <a:rPr sz="2400" spc="-50" dirty="0"/>
              <a:t> </a:t>
            </a:r>
            <a:r>
              <a:rPr sz="2400" dirty="0"/>
              <a:t>child</a:t>
            </a:r>
            <a:r>
              <a:rPr sz="2400" spc="-40" dirty="0"/>
              <a:t> </a:t>
            </a:r>
            <a:r>
              <a:rPr sz="2400" dirty="0"/>
              <a:t>make</a:t>
            </a:r>
            <a:r>
              <a:rPr sz="2400" spc="-45" dirty="0"/>
              <a:t> </a:t>
            </a:r>
            <a:r>
              <a:rPr sz="2400" spc="-10" dirty="0"/>
              <a:t>progress?</a:t>
            </a:r>
            <a:endParaRPr sz="2400"/>
          </a:p>
        </p:txBody>
      </p:sp>
      <p:grpSp>
        <p:nvGrpSpPr>
          <p:cNvPr id="6" name="object 6"/>
          <p:cNvGrpSpPr/>
          <p:nvPr/>
        </p:nvGrpSpPr>
        <p:grpSpPr>
          <a:xfrm>
            <a:off x="167894" y="5937758"/>
            <a:ext cx="601980" cy="386715"/>
            <a:chOff x="167894" y="5937758"/>
            <a:chExt cx="601980" cy="386715"/>
          </a:xfrm>
        </p:grpSpPr>
        <p:sp>
          <p:nvSpPr>
            <p:cNvPr id="7" name="object 7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905000" y="6065316"/>
            <a:ext cx="556260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3" name="Picture 12" descr="Horsley CofE Primary School">
            <a:extLst>
              <a:ext uri="{FF2B5EF4-FFF2-40B4-BE49-F238E27FC236}">
                <a16:creationId xmlns:a16="http://schemas.microsoft.com/office/drawing/2014/main" id="{C4A27816-BD13-1413-5340-669FF35FC8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231152"/>
            <a:ext cx="2971799" cy="21266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60604" y="295656"/>
            <a:ext cx="8881110" cy="5977890"/>
            <a:chOff x="260604" y="295656"/>
            <a:chExt cx="8881110" cy="59778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0604" y="1999487"/>
              <a:ext cx="8881109" cy="427405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3900" y="295656"/>
              <a:ext cx="3745229" cy="1757934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48029" y="399110"/>
            <a:ext cx="292608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2400" dirty="0"/>
              <a:t>How</a:t>
            </a:r>
            <a:r>
              <a:rPr sz="2400" spc="-45" dirty="0"/>
              <a:t> </a:t>
            </a:r>
            <a:r>
              <a:rPr sz="2400" dirty="0"/>
              <a:t>will</a:t>
            </a:r>
            <a:r>
              <a:rPr sz="2400" spc="-45" dirty="0"/>
              <a:t> </a:t>
            </a:r>
            <a:r>
              <a:rPr sz="2400" dirty="0"/>
              <a:t>you</a:t>
            </a:r>
            <a:r>
              <a:rPr sz="2400" spc="-50" dirty="0"/>
              <a:t> </a:t>
            </a:r>
            <a:r>
              <a:rPr sz="2400" dirty="0"/>
              <a:t>support</a:t>
            </a:r>
            <a:r>
              <a:rPr sz="2400" spc="-40" dirty="0"/>
              <a:t> </a:t>
            </a:r>
            <a:r>
              <a:rPr sz="2400" spc="-25" dirty="0"/>
              <a:t>my </a:t>
            </a:r>
            <a:r>
              <a:rPr sz="2400" dirty="0"/>
              <a:t>child</a:t>
            </a:r>
            <a:r>
              <a:rPr sz="2400" spc="-50" dirty="0"/>
              <a:t> </a:t>
            </a:r>
            <a:r>
              <a:rPr sz="2400" dirty="0"/>
              <a:t>when</a:t>
            </a:r>
            <a:r>
              <a:rPr sz="2400" spc="-20" dirty="0"/>
              <a:t> </a:t>
            </a:r>
            <a:r>
              <a:rPr sz="2400" dirty="0"/>
              <a:t>they</a:t>
            </a:r>
            <a:r>
              <a:rPr sz="2400" spc="-45" dirty="0"/>
              <a:t> </a:t>
            </a:r>
            <a:r>
              <a:rPr sz="2400" dirty="0"/>
              <a:t>move</a:t>
            </a:r>
            <a:r>
              <a:rPr sz="2400" spc="-45" dirty="0"/>
              <a:t> </a:t>
            </a:r>
            <a:r>
              <a:rPr sz="2400" dirty="0"/>
              <a:t>to</a:t>
            </a:r>
            <a:r>
              <a:rPr sz="2400" spc="-35" dirty="0"/>
              <a:t> </a:t>
            </a:r>
            <a:r>
              <a:rPr sz="2400" spc="-50" dirty="0"/>
              <a:t>a </a:t>
            </a:r>
            <a:r>
              <a:rPr sz="2400" dirty="0"/>
              <a:t>new</a:t>
            </a:r>
            <a:r>
              <a:rPr sz="2400" spc="-30" dirty="0"/>
              <a:t> </a:t>
            </a:r>
            <a:r>
              <a:rPr sz="2400" dirty="0"/>
              <a:t>class</a:t>
            </a:r>
            <a:r>
              <a:rPr sz="2400" spc="-15" dirty="0"/>
              <a:t> </a:t>
            </a:r>
            <a:r>
              <a:rPr sz="2400" dirty="0"/>
              <a:t>or</a:t>
            </a:r>
            <a:r>
              <a:rPr sz="2400" spc="-40" dirty="0"/>
              <a:t> </a:t>
            </a:r>
            <a:r>
              <a:rPr sz="2400" spc="-10" dirty="0"/>
              <a:t>school?</a:t>
            </a:r>
            <a:endParaRPr sz="2400"/>
          </a:p>
        </p:txBody>
      </p:sp>
      <p:grpSp>
        <p:nvGrpSpPr>
          <p:cNvPr id="6" name="object 6"/>
          <p:cNvGrpSpPr/>
          <p:nvPr/>
        </p:nvGrpSpPr>
        <p:grpSpPr>
          <a:xfrm>
            <a:off x="-11937" y="6071870"/>
            <a:ext cx="601980" cy="385445"/>
            <a:chOff x="-11937" y="6071870"/>
            <a:chExt cx="601980" cy="385445"/>
          </a:xfrm>
        </p:grpSpPr>
        <p:sp>
          <p:nvSpPr>
            <p:cNvPr id="7" name="object 7"/>
            <p:cNvSpPr/>
            <p:nvPr/>
          </p:nvSpPr>
          <p:spPr>
            <a:xfrm>
              <a:off x="762" y="6084570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1"/>
                  </a:lnTo>
                  <a:lnTo>
                    <a:pt x="179844" y="359663"/>
                  </a:lnTo>
                  <a:lnTo>
                    <a:pt x="179844" y="269747"/>
                  </a:lnTo>
                  <a:lnTo>
                    <a:pt x="576072" y="269747"/>
                  </a:lnTo>
                  <a:lnTo>
                    <a:pt x="576072" y="89915"/>
                  </a:lnTo>
                  <a:lnTo>
                    <a:pt x="179844" y="89915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62" y="6084570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1"/>
                  </a:moveTo>
                  <a:lnTo>
                    <a:pt x="179844" y="0"/>
                  </a:lnTo>
                  <a:lnTo>
                    <a:pt x="179844" y="89915"/>
                  </a:lnTo>
                  <a:lnTo>
                    <a:pt x="576072" y="89915"/>
                  </a:lnTo>
                  <a:lnTo>
                    <a:pt x="576072" y="269747"/>
                  </a:lnTo>
                  <a:lnTo>
                    <a:pt x="179844" y="269747"/>
                  </a:lnTo>
                  <a:lnTo>
                    <a:pt x="179844" y="359663"/>
                  </a:lnTo>
                  <a:lnTo>
                    <a:pt x="0" y="179831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402437" y="2076449"/>
            <a:ext cx="8197850" cy="44698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985" algn="just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Arial Narrow"/>
                <a:cs typeface="Arial Narrow"/>
              </a:rPr>
              <a:t>We are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very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aware that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moving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new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class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or school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is a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time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worry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anxiety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for all</a:t>
            </a:r>
            <a:r>
              <a:rPr sz="1600" spc="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children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their families.</a:t>
            </a:r>
            <a:endParaRPr sz="1600" dirty="0">
              <a:latin typeface="Arial Narrow"/>
              <a:cs typeface="Arial Narrow"/>
            </a:endParaRPr>
          </a:p>
          <a:p>
            <a:pPr marL="12700" marR="5080" algn="just">
              <a:lnSpc>
                <a:spcPct val="100000"/>
              </a:lnSpc>
            </a:pPr>
            <a:r>
              <a:rPr sz="1600" dirty="0">
                <a:latin typeface="Arial Narrow"/>
                <a:cs typeface="Arial Narrow"/>
              </a:rPr>
              <a:t>If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your child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has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SEND,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we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will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discuss</a:t>
            </a:r>
            <a:r>
              <a:rPr sz="1600" spc="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transition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arrangements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you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during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Summer term.</a:t>
            </a:r>
            <a:r>
              <a:rPr sz="1600" spc="36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All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children </a:t>
            </a:r>
            <a:r>
              <a:rPr sz="1600" dirty="0">
                <a:latin typeface="Arial Narrow"/>
                <a:cs typeface="Arial Narrow"/>
              </a:rPr>
              <a:t>will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have the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opportunity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meet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their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new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class teacher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spend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time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 their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new classroom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before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spc="-25" dirty="0">
                <a:latin typeface="Arial Narrow"/>
                <a:cs typeface="Arial Narrow"/>
              </a:rPr>
              <a:t>end </a:t>
            </a:r>
            <a:r>
              <a:rPr sz="1600" dirty="0">
                <a:latin typeface="Arial Narrow"/>
                <a:cs typeface="Arial Narrow"/>
              </a:rPr>
              <a:t>of</a:t>
            </a:r>
            <a:r>
              <a:rPr sz="1600" spc="9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term.</a:t>
            </a:r>
            <a:r>
              <a:rPr sz="1600" spc="95" dirty="0">
                <a:latin typeface="Arial Narrow"/>
                <a:cs typeface="Arial Narrow"/>
              </a:rPr>
              <a:t>  </a:t>
            </a:r>
            <a:r>
              <a:rPr sz="1600" dirty="0">
                <a:latin typeface="Arial Narrow"/>
                <a:cs typeface="Arial Narrow"/>
              </a:rPr>
              <a:t>Some</a:t>
            </a:r>
            <a:r>
              <a:rPr sz="1600" spc="10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children</a:t>
            </a:r>
            <a:r>
              <a:rPr sz="1600" spc="10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may</a:t>
            </a:r>
            <a:r>
              <a:rPr sz="1600" spc="10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benefit</a:t>
            </a:r>
            <a:r>
              <a:rPr sz="1600" spc="9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from</a:t>
            </a:r>
            <a:r>
              <a:rPr sz="1600" spc="10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extra</a:t>
            </a:r>
            <a:r>
              <a:rPr sz="1600" spc="10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transition</a:t>
            </a:r>
            <a:r>
              <a:rPr sz="1600" spc="1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support</a:t>
            </a:r>
            <a:r>
              <a:rPr sz="1600" spc="9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10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this</a:t>
            </a:r>
            <a:r>
              <a:rPr sz="1600" spc="10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will</a:t>
            </a:r>
            <a:r>
              <a:rPr sz="1600" spc="8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be</a:t>
            </a:r>
            <a:r>
              <a:rPr sz="1600" spc="10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based</a:t>
            </a:r>
            <a:r>
              <a:rPr sz="1600" spc="10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on</a:t>
            </a:r>
            <a:r>
              <a:rPr sz="1600" spc="10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individual</a:t>
            </a:r>
            <a:r>
              <a:rPr sz="1600" spc="10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needs. </a:t>
            </a:r>
            <a:r>
              <a:rPr sz="1600" dirty="0">
                <a:latin typeface="Arial Narrow"/>
                <a:cs typeface="Arial Narrow"/>
              </a:rPr>
              <a:t>For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example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spending extra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time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their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new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teacher</a:t>
            </a:r>
            <a:r>
              <a:rPr lang="en-GB" sz="1600" dirty="0">
                <a:latin typeface="Arial Narrow"/>
                <a:cs typeface="Arial Narrow"/>
              </a:rPr>
              <a:t> and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additional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classroom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visits.</a:t>
            </a:r>
            <a:r>
              <a:rPr sz="1600" spc="200" dirty="0">
                <a:latin typeface="Arial Narrow"/>
                <a:cs typeface="Arial Narrow"/>
              </a:rPr>
              <a:t>  </a:t>
            </a:r>
            <a:r>
              <a:rPr sz="1600" dirty="0">
                <a:latin typeface="Arial Narrow"/>
                <a:cs typeface="Arial Narrow"/>
              </a:rPr>
              <a:t>Staff</a:t>
            </a:r>
            <a:r>
              <a:rPr sz="1600" spc="20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will</a:t>
            </a:r>
            <a:r>
              <a:rPr sz="1600" spc="204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have</a:t>
            </a:r>
            <a:r>
              <a:rPr sz="1600" spc="2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transition</a:t>
            </a:r>
            <a:r>
              <a:rPr sz="1600" spc="20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meetings</a:t>
            </a:r>
            <a:r>
              <a:rPr sz="1600" spc="21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204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19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next</a:t>
            </a:r>
            <a:r>
              <a:rPr sz="1600" spc="20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class</a:t>
            </a:r>
            <a:r>
              <a:rPr sz="1600" spc="2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teacher</a:t>
            </a:r>
            <a:r>
              <a:rPr sz="1600" spc="210" dirty="0">
                <a:latin typeface="Arial Narrow"/>
                <a:cs typeface="Arial Narrow"/>
              </a:rPr>
              <a:t> </a:t>
            </a:r>
            <a:r>
              <a:rPr sz="1600" spc="-25" dirty="0">
                <a:latin typeface="Arial Narrow"/>
                <a:cs typeface="Arial Narrow"/>
              </a:rPr>
              <a:t>to </a:t>
            </a:r>
            <a:r>
              <a:rPr sz="1600" dirty="0">
                <a:latin typeface="Arial Narrow"/>
                <a:cs typeface="Arial Narrow"/>
              </a:rPr>
              <a:t>ensure</a:t>
            </a:r>
            <a:r>
              <a:rPr sz="1600" spc="254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appropriate</a:t>
            </a:r>
            <a:r>
              <a:rPr sz="1600" spc="254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information</a:t>
            </a:r>
            <a:r>
              <a:rPr sz="1600" spc="254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is</a:t>
            </a:r>
            <a:r>
              <a:rPr sz="1600" spc="26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shared</a:t>
            </a:r>
            <a:r>
              <a:rPr sz="1600" spc="26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about</a:t>
            </a:r>
            <a:r>
              <a:rPr sz="1600" spc="254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each</a:t>
            </a:r>
            <a:r>
              <a:rPr sz="1600" spc="26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individual</a:t>
            </a:r>
            <a:r>
              <a:rPr sz="1600" spc="24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child</a:t>
            </a:r>
            <a:r>
              <a:rPr sz="1600" spc="254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26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more</a:t>
            </a:r>
            <a:r>
              <a:rPr sz="1600" spc="254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detailed</a:t>
            </a:r>
            <a:r>
              <a:rPr sz="1600" spc="26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information</a:t>
            </a:r>
            <a:r>
              <a:rPr sz="1600" spc="26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about </a:t>
            </a:r>
            <a:r>
              <a:rPr sz="1600" dirty="0">
                <a:latin typeface="Arial Narrow"/>
                <a:cs typeface="Arial Narrow"/>
              </a:rPr>
              <a:t>children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SEND.</a:t>
            </a:r>
            <a:r>
              <a:rPr sz="1600" spc="254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Any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targets,</a:t>
            </a:r>
            <a:r>
              <a:rPr sz="1600" spc="-2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assessments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-3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other</a:t>
            </a:r>
            <a:r>
              <a:rPr sz="1600" spc="-4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relevant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information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is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passed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on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3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next</a:t>
            </a:r>
            <a:r>
              <a:rPr sz="1600" spc="-20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teacher. </a:t>
            </a:r>
            <a:r>
              <a:rPr sz="1600" dirty="0">
                <a:latin typeface="Arial Narrow"/>
                <a:cs typeface="Arial Narrow"/>
              </a:rPr>
              <a:t>Where</a:t>
            </a:r>
            <a:r>
              <a:rPr sz="1600" spc="8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transition</a:t>
            </a:r>
            <a:r>
              <a:rPr sz="1600" spc="8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is</a:t>
            </a:r>
            <a:r>
              <a:rPr sz="1600" spc="8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8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</a:t>
            </a:r>
            <a:r>
              <a:rPr sz="1600" spc="8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new</a:t>
            </a:r>
            <a:r>
              <a:rPr sz="1600" spc="9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school,</a:t>
            </a:r>
            <a:r>
              <a:rPr sz="1600" spc="7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transition</a:t>
            </a:r>
            <a:r>
              <a:rPr sz="1600" spc="9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meetings</a:t>
            </a:r>
            <a:r>
              <a:rPr sz="1600" spc="8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are</a:t>
            </a:r>
            <a:r>
              <a:rPr sz="1600" spc="7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put</a:t>
            </a:r>
            <a:r>
              <a:rPr sz="1600" spc="7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</a:t>
            </a:r>
            <a:r>
              <a:rPr sz="1600" spc="7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place</a:t>
            </a:r>
            <a:r>
              <a:rPr sz="1600" spc="8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with</a:t>
            </a:r>
            <a:r>
              <a:rPr sz="1600" spc="8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7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new</a:t>
            </a:r>
            <a:r>
              <a:rPr sz="1600" spc="8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school</a:t>
            </a:r>
            <a:r>
              <a:rPr sz="1600" spc="8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and</a:t>
            </a:r>
            <a:r>
              <a:rPr sz="1600" spc="8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information </a:t>
            </a:r>
            <a:r>
              <a:rPr sz="1600" dirty="0">
                <a:latin typeface="Arial Narrow"/>
                <a:cs typeface="Arial Narrow"/>
              </a:rPr>
              <a:t>regarding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 child’s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individual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needs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are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shared.</a:t>
            </a:r>
            <a:r>
              <a:rPr sz="1600" spc="36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Visits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to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the</a:t>
            </a:r>
            <a:r>
              <a:rPr sz="1600" spc="-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new school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are</a:t>
            </a:r>
            <a:r>
              <a:rPr sz="1600" spc="5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put in place</a:t>
            </a:r>
            <a:r>
              <a:rPr sz="1600" spc="1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where possible</a:t>
            </a:r>
            <a:r>
              <a:rPr sz="1600" spc="-5" dirty="0">
                <a:latin typeface="Arial Narrow"/>
                <a:cs typeface="Arial Narrow"/>
              </a:rPr>
              <a:t> </a:t>
            </a:r>
            <a:r>
              <a:rPr sz="1600" spc="-25" dirty="0">
                <a:latin typeface="Arial Narrow"/>
                <a:cs typeface="Arial Narrow"/>
              </a:rPr>
              <a:t>and </a:t>
            </a:r>
            <a:r>
              <a:rPr sz="1600" spc="-10" dirty="0">
                <a:latin typeface="Arial Narrow"/>
                <a:cs typeface="Arial Narrow"/>
              </a:rPr>
              <a:t>appropriate</a:t>
            </a:r>
            <a:r>
              <a:rPr lang="en-GB" sz="1600" spc="-10" dirty="0">
                <a:latin typeface="Arial Narrow"/>
                <a:cs typeface="Arial Narrow"/>
              </a:rPr>
              <a:t> and the Compass- Changing lives transition power point is shared with the pupils.</a:t>
            </a:r>
            <a:endParaRPr sz="1600" dirty="0">
              <a:latin typeface="Arial Narrow"/>
              <a:cs typeface="Arial Narrow"/>
            </a:endParaRPr>
          </a:p>
          <a:p>
            <a:pPr marL="12700" marR="5080" algn="just">
              <a:lnSpc>
                <a:spcPct val="100000"/>
              </a:lnSpc>
              <a:spcBef>
                <a:spcPts val="15"/>
              </a:spcBef>
            </a:pPr>
            <a:r>
              <a:rPr sz="1600" b="1" dirty="0">
                <a:latin typeface="Arial Narrow"/>
                <a:cs typeface="Arial Narrow"/>
              </a:rPr>
              <a:t>For</a:t>
            </a:r>
            <a:r>
              <a:rPr sz="1600" b="1" spc="30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transition</a:t>
            </a:r>
            <a:r>
              <a:rPr sz="1600" b="1" spc="32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to</a:t>
            </a:r>
            <a:r>
              <a:rPr sz="1600" b="1" spc="3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secondary</a:t>
            </a:r>
            <a:r>
              <a:rPr sz="1600" b="1" spc="3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school,</a:t>
            </a:r>
            <a:r>
              <a:rPr sz="1600" b="1" spc="30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the</a:t>
            </a:r>
            <a:r>
              <a:rPr sz="1600" b="1" spc="3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SENDCO</a:t>
            </a:r>
            <a:r>
              <a:rPr sz="1600" b="1" spc="31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will</a:t>
            </a:r>
            <a:r>
              <a:rPr sz="1600" b="1" spc="3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meet</a:t>
            </a:r>
            <a:r>
              <a:rPr sz="1600" b="1" spc="3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with</a:t>
            </a:r>
            <a:r>
              <a:rPr sz="1600" b="1" spc="3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the</a:t>
            </a:r>
            <a:r>
              <a:rPr sz="1600" b="1" spc="3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secondary</a:t>
            </a:r>
            <a:r>
              <a:rPr sz="1600" b="1" spc="3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school</a:t>
            </a:r>
            <a:r>
              <a:rPr sz="1600" b="1" spc="31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SENCO</a:t>
            </a:r>
            <a:r>
              <a:rPr sz="1600" b="1" spc="310" dirty="0">
                <a:latin typeface="Arial Narrow"/>
                <a:cs typeface="Arial Narrow"/>
              </a:rPr>
              <a:t> </a:t>
            </a:r>
            <a:r>
              <a:rPr sz="1600" b="1" spc="-25" dirty="0">
                <a:latin typeface="Arial Narrow"/>
                <a:cs typeface="Arial Narrow"/>
              </a:rPr>
              <a:t>to </a:t>
            </a:r>
            <a:r>
              <a:rPr sz="1600" b="1" dirty="0">
                <a:latin typeface="Arial Narrow"/>
                <a:cs typeface="Arial Narrow"/>
              </a:rPr>
              <a:t>discuss</a:t>
            </a:r>
            <a:r>
              <a:rPr sz="1600" b="1" spc="7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the</a:t>
            </a:r>
            <a:r>
              <a:rPr sz="1600" b="1" spc="7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child’s</a:t>
            </a:r>
            <a:r>
              <a:rPr sz="1600" b="1" spc="7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individual</a:t>
            </a:r>
            <a:r>
              <a:rPr sz="1600" b="1" spc="6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needs</a:t>
            </a:r>
            <a:r>
              <a:rPr sz="1600" b="1" spc="7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and</a:t>
            </a:r>
            <a:r>
              <a:rPr sz="1600" b="1" spc="8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transitional</a:t>
            </a:r>
            <a:r>
              <a:rPr sz="1600" b="1" spc="8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arrangements</a:t>
            </a:r>
            <a:r>
              <a:rPr sz="1600" b="1" spc="7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will</a:t>
            </a:r>
            <a:r>
              <a:rPr sz="1600" b="1" spc="7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be</a:t>
            </a:r>
            <a:r>
              <a:rPr sz="1600" b="1" spc="7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made</a:t>
            </a:r>
            <a:r>
              <a:rPr sz="1600" b="1" spc="75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based</a:t>
            </a:r>
            <a:r>
              <a:rPr sz="1600" b="1" spc="7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on</a:t>
            </a:r>
            <a:r>
              <a:rPr sz="1600" b="1" spc="8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the</a:t>
            </a:r>
            <a:r>
              <a:rPr sz="1600" b="1" spc="70" dirty="0">
                <a:latin typeface="Arial Narrow"/>
                <a:cs typeface="Arial Narrow"/>
              </a:rPr>
              <a:t> </a:t>
            </a:r>
            <a:r>
              <a:rPr sz="1600" b="1" dirty="0">
                <a:latin typeface="Arial Narrow"/>
                <a:cs typeface="Arial Narrow"/>
              </a:rPr>
              <a:t>level</a:t>
            </a:r>
            <a:r>
              <a:rPr sz="1600" b="1" spc="75" dirty="0">
                <a:latin typeface="Arial Narrow"/>
                <a:cs typeface="Arial Narrow"/>
              </a:rPr>
              <a:t> </a:t>
            </a:r>
            <a:r>
              <a:rPr sz="1600" b="1" spc="-25" dirty="0">
                <a:latin typeface="Arial Narrow"/>
                <a:cs typeface="Arial Narrow"/>
              </a:rPr>
              <a:t>of </a:t>
            </a:r>
            <a:r>
              <a:rPr sz="1600" b="1" spc="-10" dirty="0">
                <a:latin typeface="Arial Narrow"/>
                <a:cs typeface="Arial Narrow"/>
              </a:rPr>
              <a:t>need</a:t>
            </a:r>
            <a:r>
              <a:rPr sz="1800" spc="-10" dirty="0">
                <a:latin typeface="Arial Narrow"/>
                <a:cs typeface="Arial Narrow"/>
              </a:rPr>
              <a:t>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1365"/>
              </a:spcBef>
            </a:pPr>
            <a:endParaRPr sz="1600" dirty="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1" name="Picture 10" descr="Horsley CofE Primary School">
            <a:extLst>
              <a:ext uri="{FF2B5EF4-FFF2-40B4-BE49-F238E27FC236}">
                <a16:creationId xmlns:a16="http://schemas.microsoft.com/office/drawing/2014/main" id="{CC9EA864-D3EA-4FB4-8B5D-6FAF9EFD23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11316"/>
            <a:ext cx="2126615" cy="17171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894" y="2438399"/>
            <a:ext cx="8312784" cy="3886200"/>
            <a:chOff x="167894" y="2438399"/>
            <a:chExt cx="8312784" cy="38862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400" y="2438399"/>
              <a:ext cx="7946897" cy="365379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80594" y="5950457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80594" y="5950457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7304" y="550163"/>
            <a:ext cx="4010405" cy="1308353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How</a:t>
            </a:r>
            <a:r>
              <a:rPr spc="-15" dirty="0"/>
              <a:t> </a:t>
            </a:r>
            <a:r>
              <a:rPr dirty="0"/>
              <a:t>do</a:t>
            </a:r>
            <a:r>
              <a:rPr spc="-30" dirty="0"/>
              <a:t> </a:t>
            </a:r>
            <a:r>
              <a:rPr dirty="0"/>
              <a:t>you</a:t>
            </a:r>
            <a:r>
              <a:rPr spc="-30" dirty="0"/>
              <a:t> </a:t>
            </a:r>
            <a:r>
              <a:rPr dirty="0"/>
              <a:t>help</a:t>
            </a:r>
            <a:r>
              <a:rPr spc="-15" dirty="0"/>
              <a:t> </a:t>
            </a:r>
            <a:r>
              <a:rPr dirty="0"/>
              <a:t>class</a:t>
            </a:r>
            <a:r>
              <a:rPr spc="-10" dirty="0"/>
              <a:t> teachers</a:t>
            </a:r>
          </a:p>
          <a:p>
            <a:pPr marL="38100">
              <a:lnSpc>
                <a:spcPct val="100000"/>
              </a:lnSpc>
            </a:pPr>
            <a:r>
              <a:rPr dirty="0"/>
              <a:t>to</a:t>
            </a:r>
            <a:r>
              <a:rPr spc="-45" dirty="0"/>
              <a:t> </a:t>
            </a:r>
            <a:r>
              <a:rPr dirty="0"/>
              <a:t>support</a:t>
            </a:r>
            <a:r>
              <a:rPr spc="-35" dirty="0"/>
              <a:t> </a:t>
            </a:r>
            <a:r>
              <a:rPr dirty="0"/>
              <a:t>children</a:t>
            </a:r>
            <a:r>
              <a:rPr spc="-20" dirty="0"/>
              <a:t> </a:t>
            </a:r>
            <a:r>
              <a:rPr dirty="0"/>
              <a:t>with</a:t>
            </a:r>
            <a:r>
              <a:rPr spc="-30" dirty="0"/>
              <a:t> </a:t>
            </a:r>
            <a:r>
              <a:rPr spc="-20" dirty="0"/>
              <a:t>SEND?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90168" y="2521458"/>
            <a:ext cx="7260590" cy="38215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985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1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whole</a:t>
            </a:r>
            <a:r>
              <a:rPr sz="1800" spc="1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</a:t>
            </a:r>
            <a:r>
              <a:rPr sz="1800" spc="1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attends</a:t>
            </a:r>
            <a:r>
              <a:rPr sz="1800" spc="1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training</a:t>
            </a:r>
            <a:r>
              <a:rPr sz="1800" spc="1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1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various</a:t>
            </a:r>
            <a:r>
              <a:rPr sz="1800" spc="1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</a:t>
            </a:r>
            <a:r>
              <a:rPr sz="1800" spc="1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issues</a:t>
            </a:r>
            <a:r>
              <a:rPr sz="1800" spc="1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throughout</a:t>
            </a:r>
            <a:r>
              <a:rPr sz="1800" spc="1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1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year.</a:t>
            </a:r>
            <a:r>
              <a:rPr sz="1800" spc="15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We </a:t>
            </a:r>
            <a:r>
              <a:rPr sz="1800" dirty="0">
                <a:latin typeface="Arial Narrow"/>
                <a:cs typeface="Arial Narrow"/>
              </a:rPr>
              <a:t>attend</a:t>
            </a:r>
            <a:r>
              <a:rPr sz="1800" spc="2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staff</a:t>
            </a:r>
            <a:r>
              <a:rPr sz="1800" spc="2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training</a:t>
            </a:r>
            <a:r>
              <a:rPr sz="1800" spc="2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229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share</a:t>
            </a:r>
            <a:r>
              <a:rPr sz="1800" spc="2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knowledge,</a:t>
            </a:r>
            <a:r>
              <a:rPr sz="1800" spc="2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strategies</a:t>
            </a:r>
            <a:r>
              <a:rPr sz="1800" spc="2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2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experiences</a:t>
            </a:r>
            <a:r>
              <a:rPr sz="1800" spc="2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2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229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ensure </a:t>
            </a:r>
            <a:r>
              <a:rPr sz="1800" dirty="0">
                <a:latin typeface="Arial Narrow"/>
                <a:cs typeface="Arial Narrow"/>
              </a:rPr>
              <a:t>consistency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school’s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approach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children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SEND.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5080" algn="just">
              <a:lnSpc>
                <a:spcPct val="100000"/>
              </a:lnSpc>
            </a:pPr>
            <a:r>
              <a:rPr sz="1800" spc="-10" dirty="0">
                <a:latin typeface="Arial Narrow"/>
                <a:cs typeface="Arial Narrow"/>
              </a:rPr>
              <a:t>Teachers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staff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attend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training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run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by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outside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agencies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that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relevant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to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needs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children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they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working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time.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These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courses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run </a:t>
            </a:r>
            <a:r>
              <a:rPr sz="1800" dirty="0">
                <a:latin typeface="Arial Narrow"/>
                <a:cs typeface="Arial Narrow"/>
              </a:rPr>
              <a:t>by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outside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agencies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–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such as</a:t>
            </a:r>
            <a:r>
              <a:rPr sz="1800" spc="400" dirty="0">
                <a:latin typeface="Arial Narrow"/>
                <a:cs typeface="Arial Narrow"/>
              </a:rPr>
              <a:t> </a:t>
            </a:r>
            <a:r>
              <a:rPr lang="en-GB" spc="400" dirty="0">
                <a:latin typeface="Arial Narrow"/>
                <a:cs typeface="Arial Narrow"/>
              </a:rPr>
              <a:t>ISAT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(</a:t>
            </a:r>
            <a:r>
              <a:rPr lang="en-GB" dirty="0">
                <a:latin typeface="Arial Narrow"/>
                <a:cs typeface="Arial Narrow"/>
              </a:rPr>
              <a:t>Inclusion, Support and Advisory Team)</a:t>
            </a:r>
            <a:r>
              <a:rPr sz="180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or </a:t>
            </a:r>
            <a:r>
              <a:rPr sz="1800" dirty="0">
                <a:latin typeface="Arial Narrow"/>
                <a:cs typeface="Arial Narrow"/>
              </a:rPr>
              <a:t>medical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health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training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staff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implementing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care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plans.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ts val="2155"/>
              </a:lnSpc>
            </a:pP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4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4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works</a:t>
            </a:r>
            <a:r>
              <a:rPr sz="1800" spc="4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very</a:t>
            </a:r>
            <a:r>
              <a:rPr sz="1800" spc="4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closely</a:t>
            </a:r>
            <a:r>
              <a:rPr sz="1800" spc="4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4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specialists</a:t>
            </a:r>
            <a:r>
              <a:rPr sz="1800" spc="43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who</a:t>
            </a:r>
            <a:r>
              <a:rPr sz="1800" spc="4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provide</a:t>
            </a:r>
            <a:r>
              <a:rPr sz="1800" spc="4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advice</a:t>
            </a:r>
            <a:r>
              <a:rPr sz="1800" spc="409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42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direct</a:t>
            </a: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ts val="2395"/>
              </a:lnSpc>
            </a:pP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regularly</a:t>
            </a:r>
            <a:r>
              <a:rPr sz="2000" spc="-10" dirty="0">
                <a:latin typeface="Arial Narrow"/>
                <a:cs typeface="Arial Narrow"/>
              </a:rPr>
              <a:t>.</a:t>
            </a:r>
            <a:endParaRPr sz="20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44"/>
              </a:spcBef>
            </a:pPr>
            <a:endParaRPr sz="1800" dirty="0">
              <a:latin typeface="Arial Narrow"/>
              <a:cs typeface="Arial Narrow"/>
            </a:endParaRPr>
          </a:p>
          <a:p>
            <a:pPr marL="431165" algn="ctr">
              <a:lnSpc>
                <a:spcPct val="100000"/>
              </a:lnSpc>
            </a:pPr>
            <a:r>
              <a:rPr lang="en-GB" sz="1600" b="1" spc="-5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r>
              <a:rPr sz="1600" b="1" spc="-50" dirty="0">
                <a:solidFill>
                  <a:schemeClr val="tx1"/>
                </a:solidFill>
                <a:latin typeface="Comic Sans MS"/>
                <a:cs typeface="Comic Sans MS"/>
              </a:rPr>
              <a:t> 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0" name="Picture 9" descr="Horsley CofE Primary School">
            <a:extLst>
              <a:ext uri="{FF2B5EF4-FFF2-40B4-BE49-F238E27FC236}">
                <a16:creationId xmlns:a16="http://schemas.microsoft.com/office/drawing/2014/main" id="{01D8C84C-AD21-53B9-04A4-6AB73BAE7B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222" y="156727"/>
            <a:ext cx="2126615" cy="21266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51192" y="2974848"/>
            <a:ext cx="1826513" cy="196367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497826" y="3057855"/>
            <a:ext cx="101282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How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will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my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child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be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involved</a:t>
            </a:r>
            <a:r>
              <a:rPr sz="1800" spc="-65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in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their</a:t>
            </a:r>
            <a:r>
              <a:rPr sz="1800" spc="-4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own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3" action="ppaction://hlinksldjump"/>
              </a:rPr>
              <a:t>learning?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87084" y="489204"/>
            <a:ext cx="1878330" cy="141503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545071" y="571246"/>
            <a:ext cx="124396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How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can</a:t>
            </a:r>
            <a:r>
              <a:rPr sz="1800" spc="-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I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support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my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child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at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5" action="ppaction://hlinksldjump"/>
              </a:rPr>
              <a:t>home?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43712" y="3410711"/>
            <a:ext cx="1745742" cy="203225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885850" y="3487292"/>
            <a:ext cx="1094740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Who</a:t>
            </a:r>
            <a:r>
              <a:rPr sz="1600" spc="-3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6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should</a:t>
            </a:r>
            <a:r>
              <a:rPr sz="1600" spc="-4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600" spc="-5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I</a:t>
            </a:r>
            <a:r>
              <a:rPr sz="1600" spc="-5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6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contact</a:t>
            </a:r>
            <a:r>
              <a:rPr sz="1600" spc="-4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6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if</a:t>
            </a:r>
            <a:r>
              <a:rPr sz="1600" spc="-2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6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I</a:t>
            </a:r>
            <a:r>
              <a:rPr sz="1600" spc="-25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am</a:t>
            </a:r>
            <a:r>
              <a:rPr sz="16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6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not</a:t>
            </a:r>
            <a:r>
              <a:rPr sz="1600" spc="-4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6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happy</a:t>
            </a:r>
            <a:r>
              <a:rPr sz="1600" spc="-4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600" spc="-2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with</a:t>
            </a:r>
            <a:r>
              <a:rPr sz="16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6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my</a:t>
            </a:r>
            <a:r>
              <a:rPr sz="1600" spc="-2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600" spc="-1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child’s</a:t>
            </a:r>
            <a:r>
              <a:rPr sz="16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60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progress</a:t>
            </a:r>
            <a:r>
              <a:rPr sz="1600" spc="-7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 </a:t>
            </a:r>
            <a:r>
              <a:rPr sz="1600" spc="-25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or</a:t>
            </a:r>
            <a:r>
              <a:rPr sz="16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600" spc="-10" dirty="0">
                <a:solidFill>
                  <a:srgbClr val="0462C1"/>
                </a:solidFill>
                <a:latin typeface="Arial Narrow"/>
                <a:cs typeface="Arial Narrow"/>
                <a:hlinkClick r:id="rId7" action="ppaction://hlinksldjump"/>
              </a:rPr>
              <a:t>learning?</a:t>
            </a:r>
            <a:endParaRPr sz="1600">
              <a:latin typeface="Arial Narrow"/>
              <a:cs typeface="Arial Narrow"/>
            </a:endParaRPr>
          </a:p>
        </p:txBody>
      </p:sp>
      <p:pic>
        <p:nvPicPr>
          <p:cNvPr id="8" name="object 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00100" y="374904"/>
            <a:ext cx="1824989" cy="2237994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017828" y="458215"/>
            <a:ext cx="106743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What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extra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curricular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activities</a:t>
            </a:r>
            <a:r>
              <a:rPr sz="1800" spc="-65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are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available</a:t>
            </a:r>
            <a:r>
              <a:rPr sz="1800" spc="-80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for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pupils</a:t>
            </a:r>
            <a:r>
              <a:rPr sz="1800" spc="-45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with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9" action="ppaction://hlinksldjump"/>
              </a:rPr>
              <a:t>SEND?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0" name="object 1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785872" y="4401324"/>
            <a:ext cx="3208781" cy="141503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2943225" y="4484623"/>
            <a:ext cx="257492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12775" marR="607060" indent="127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How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can</a:t>
            </a:r>
            <a:r>
              <a:rPr sz="1800" spc="-5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I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keep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in</a:t>
            </a:r>
            <a:r>
              <a:rPr sz="1800" spc="-3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touch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with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 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my</a:t>
            </a:r>
            <a:endParaRPr sz="180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child’s</a:t>
            </a:r>
            <a:r>
              <a:rPr sz="1800" spc="-6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teacher</a:t>
            </a:r>
            <a:r>
              <a:rPr sz="1800" spc="-45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more</a:t>
            </a:r>
            <a:r>
              <a:rPr sz="1800" spc="-7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11" action="ppaction://hlinksldjump"/>
              </a:rPr>
              <a:t>regularly</a:t>
            </a:r>
            <a:r>
              <a:rPr sz="1800" spc="-10" dirty="0">
                <a:solidFill>
                  <a:srgbClr val="006FC0"/>
                </a:solidFill>
                <a:latin typeface="Arial Narrow"/>
                <a:cs typeface="Arial Narrow"/>
              </a:rPr>
              <a:t>?</a:t>
            </a:r>
            <a:endParaRPr sz="1800">
              <a:latin typeface="Arial Narrow"/>
              <a:cs typeface="Arial Narrow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67894" y="5792978"/>
            <a:ext cx="601980" cy="386715"/>
            <a:chOff x="167894" y="5792978"/>
            <a:chExt cx="601980" cy="386715"/>
          </a:xfrm>
        </p:grpSpPr>
        <p:sp>
          <p:nvSpPr>
            <p:cNvPr id="13" name="object 13"/>
            <p:cNvSpPr/>
            <p:nvPr/>
          </p:nvSpPr>
          <p:spPr>
            <a:xfrm>
              <a:off x="180594" y="580567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80594" y="580567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980591" y="5573674"/>
            <a:ext cx="5302606" cy="60657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270"/>
              </a:lnSpc>
              <a:spcBef>
                <a:spcPts val="105"/>
              </a:spcBef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algn="ctr">
              <a:lnSpc>
                <a:spcPts val="2270"/>
              </a:lnSpc>
            </a:pPr>
            <a:r>
              <a:rPr sz="2000" spc="-50" dirty="0">
                <a:solidFill>
                  <a:srgbClr val="888888"/>
                </a:solidFill>
                <a:latin typeface="Bradley Hand ITC"/>
                <a:cs typeface="Bradley Hand ITC"/>
              </a:rPr>
              <a:t>.</a:t>
            </a:r>
            <a:endParaRPr sz="2000" dirty="0">
              <a:latin typeface="Bradley Hand ITC"/>
              <a:cs typeface="Bradley Hand ITC"/>
            </a:endParaRPr>
          </a:p>
        </p:txBody>
      </p:sp>
      <p:pic>
        <p:nvPicPr>
          <p:cNvPr id="16" name="object 1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07664" y="3130295"/>
            <a:ext cx="2497074" cy="1311402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3569589" y="3187777"/>
            <a:ext cx="1787525" cy="613410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sz="1800" dirty="0">
                <a:solidFill>
                  <a:srgbClr val="001F5F"/>
                </a:solidFill>
                <a:latin typeface="Comic Sans MS"/>
                <a:cs typeface="Comic Sans MS"/>
              </a:rPr>
              <a:t>Help!</a:t>
            </a:r>
            <a:r>
              <a:rPr sz="1800" spc="-50" dirty="0">
                <a:solidFill>
                  <a:srgbClr val="001F5F"/>
                </a:solidFill>
                <a:latin typeface="Comic Sans MS"/>
                <a:cs typeface="Comic Sans MS"/>
              </a:rPr>
              <a:t> </a:t>
            </a:r>
            <a:r>
              <a:rPr sz="1800" dirty="0">
                <a:solidFill>
                  <a:srgbClr val="001F5F"/>
                </a:solidFill>
                <a:latin typeface="Comic Sans MS"/>
                <a:cs typeface="Comic Sans MS"/>
              </a:rPr>
              <a:t>What</a:t>
            </a:r>
            <a:r>
              <a:rPr sz="1800" spc="-55" dirty="0">
                <a:solidFill>
                  <a:srgbClr val="001F5F"/>
                </a:solidFill>
                <a:latin typeface="Comic Sans MS"/>
                <a:cs typeface="Comic Sans MS"/>
              </a:rPr>
              <a:t> </a:t>
            </a:r>
            <a:r>
              <a:rPr sz="1800" spc="-20" dirty="0">
                <a:solidFill>
                  <a:srgbClr val="001F5F"/>
                </a:solidFill>
                <a:latin typeface="Comic Sans MS"/>
                <a:cs typeface="Comic Sans MS"/>
              </a:rPr>
              <a:t>does</a:t>
            </a:r>
            <a:endParaRPr sz="1800">
              <a:latin typeface="Comic Sans MS"/>
              <a:cs typeface="Comic Sans MS"/>
            </a:endParaRPr>
          </a:p>
          <a:p>
            <a:pPr marL="2540" algn="ctr">
              <a:lnSpc>
                <a:spcPct val="100000"/>
              </a:lnSpc>
              <a:spcBef>
                <a:spcPts val="160"/>
              </a:spcBef>
            </a:pPr>
            <a:r>
              <a:rPr sz="1800" dirty="0">
                <a:solidFill>
                  <a:srgbClr val="001F5F"/>
                </a:solidFill>
                <a:latin typeface="Comic Sans MS"/>
                <a:cs typeface="Comic Sans MS"/>
              </a:rPr>
              <a:t>this</a:t>
            </a:r>
            <a:r>
              <a:rPr sz="1800" spc="-25" dirty="0">
                <a:solidFill>
                  <a:srgbClr val="001F5F"/>
                </a:solidFill>
                <a:latin typeface="Comic Sans MS"/>
                <a:cs typeface="Comic Sans MS"/>
              </a:rPr>
              <a:t> </a:t>
            </a:r>
            <a:r>
              <a:rPr sz="1800" spc="-20" dirty="0">
                <a:solidFill>
                  <a:srgbClr val="001F5F"/>
                </a:solidFill>
                <a:latin typeface="Comic Sans MS"/>
                <a:cs typeface="Comic Sans MS"/>
              </a:rPr>
              <a:t>mean?</a:t>
            </a:r>
            <a:endParaRPr sz="1800">
              <a:latin typeface="Comic Sans MS"/>
              <a:cs typeface="Comic Sans MS"/>
            </a:endParaRPr>
          </a:p>
        </p:txBody>
      </p:sp>
      <p:pic>
        <p:nvPicPr>
          <p:cNvPr id="18" name="object 18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372100" y="1927860"/>
            <a:ext cx="1911096" cy="3148584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231135" y="864108"/>
            <a:ext cx="1519427" cy="333146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819" y="765048"/>
            <a:ext cx="4062222" cy="130835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2678" y="862660"/>
            <a:ext cx="3303270" cy="6965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/>
              <a:t>How</a:t>
            </a:r>
            <a:r>
              <a:rPr spc="-25" dirty="0"/>
              <a:t> </a:t>
            </a:r>
            <a:r>
              <a:rPr dirty="0"/>
              <a:t>can</a:t>
            </a:r>
            <a:r>
              <a:rPr spc="-20" dirty="0"/>
              <a:t> </a:t>
            </a:r>
            <a:r>
              <a:rPr dirty="0"/>
              <a:t>I</a:t>
            </a:r>
            <a:r>
              <a:rPr spc="-20" dirty="0"/>
              <a:t> </a:t>
            </a:r>
            <a:r>
              <a:rPr dirty="0"/>
              <a:t>keep</a:t>
            </a:r>
            <a:r>
              <a:rPr spc="-20" dirty="0"/>
              <a:t> </a:t>
            </a:r>
            <a:r>
              <a:rPr dirty="0"/>
              <a:t>in</a:t>
            </a:r>
            <a:r>
              <a:rPr spc="-30" dirty="0"/>
              <a:t> </a:t>
            </a:r>
            <a:r>
              <a:rPr dirty="0"/>
              <a:t>touch</a:t>
            </a:r>
            <a:r>
              <a:rPr spc="-5" dirty="0"/>
              <a:t> </a:t>
            </a:r>
            <a:r>
              <a:rPr dirty="0"/>
              <a:t>with</a:t>
            </a:r>
            <a:r>
              <a:rPr spc="-20" dirty="0"/>
              <a:t> </a:t>
            </a:r>
            <a:r>
              <a:rPr spc="-25" dirty="0"/>
              <a:t>my</a:t>
            </a: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/>
              <a:t>child’s</a:t>
            </a:r>
            <a:r>
              <a:rPr spc="-60" dirty="0"/>
              <a:t> </a:t>
            </a:r>
            <a:r>
              <a:rPr spc="-10" dirty="0"/>
              <a:t>teacher?</a:t>
            </a: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3063" y="2563367"/>
            <a:ext cx="7873746" cy="2993898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50442" y="2646934"/>
            <a:ext cx="7188200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Sometimes</a:t>
            </a:r>
            <a:r>
              <a:rPr sz="1800" spc="3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2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2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sz="1800" spc="2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have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2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range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difficulties,</a:t>
            </a:r>
            <a:r>
              <a:rPr sz="1800" spc="3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leading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2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many</a:t>
            </a:r>
            <a:r>
              <a:rPr sz="1800" spc="3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worries</a:t>
            </a:r>
            <a:r>
              <a:rPr sz="1800" spc="29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and </a:t>
            </a:r>
            <a:r>
              <a:rPr sz="1800" dirty="0">
                <a:latin typeface="Arial Narrow"/>
                <a:cs typeface="Arial Narrow"/>
              </a:rPr>
              <a:t>concerns,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not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only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but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as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well.</a:t>
            </a:r>
            <a:endParaRPr sz="180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4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some</a:t>
            </a:r>
            <a:r>
              <a:rPr sz="1800" spc="4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instances</a:t>
            </a:r>
            <a:r>
              <a:rPr sz="1800" spc="4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individual</a:t>
            </a:r>
            <a:r>
              <a:rPr sz="1800" spc="4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arrangements</a:t>
            </a:r>
            <a:r>
              <a:rPr sz="1800" spc="5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4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made</a:t>
            </a:r>
            <a:r>
              <a:rPr sz="1800" spc="4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4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addition</a:t>
            </a:r>
            <a:r>
              <a:rPr sz="1800" spc="5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4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40" dirty="0">
                <a:latin typeface="Arial Narrow"/>
                <a:cs typeface="Arial Narrow"/>
              </a:rPr>
              <a:t>  </a:t>
            </a:r>
            <a:r>
              <a:rPr sz="1800" spc="-10" dirty="0">
                <a:latin typeface="Arial Narrow"/>
                <a:cs typeface="Arial Narrow"/>
              </a:rPr>
              <a:t>termly</a:t>
            </a:r>
            <a:endParaRPr sz="180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meetings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ensure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needs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met.</a:t>
            </a:r>
            <a:endParaRPr sz="180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>
              <a:latin typeface="Arial Narrow"/>
              <a:cs typeface="Arial Narrow"/>
            </a:endParaRPr>
          </a:p>
          <a:p>
            <a:pPr marL="12700" marR="7620">
              <a:lnSpc>
                <a:spcPct val="100000"/>
              </a:lnSpc>
              <a:tabLst>
                <a:tab pos="6478270" algn="l"/>
              </a:tabLst>
            </a:pP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1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contact</a:t>
            </a:r>
            <a:r>
              <a:rPr sz="1800" spc="2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1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2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teacher,</a:t>
            </a:r>
            <a:r>
              <a:rPr sz="1800" spc="2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please</a:t>
            </a:r>
            <a:r>
              <a:rPr sz="1800" spc="2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email</a:t>
            </a:r>
            <a:r>
              <a:rPr sz="1800" spc="2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20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phone</a:t>
            </a:r>
            <a:r>
              <a:rPr sz="1800" spc="20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1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</a:t>
            </a:r>
            <a:r>
              <a:rPr sz="1800" spc="21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office.</a:t>
            </a:r>
            <a:r>
              <a:rPr sz="1800" dirty="0">
                <a:latin typeface="Arial Narrow"/>
                <a:cs typeface="Arial Narrow"/>
              </a:rPr>
              <a:t>	See</a:t>
            </a:r>
            <a:r>
              <a:rPr sz="1800" spc="254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our </a:t>
            </a:r>
            <a:r>
              <a:rPr sz="1800" dirty="0">
                <a:latin typeface="Arial Narrow"/>
                <a:cs typeface="Arial Narrow"/>
              </a:rPr>
              <a:t>contacts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page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details.</a:t>
            </a:r>
            <a:endParaRPr sz="1800">
              <a:latin typeface="Arial Narrow"/>
              <a:cs typeface="Arial Narrow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67894" y="5937758"/>
            <a:ext cx="601980" cy="386715"/>
            <a:chOff x="167894" y="5937758"/>
            <a:chExt cx="601980" cy="386715"/>
          </a:xfrm>
        </p:grpSpPr>
        <p:sp>
          <p:nvSpPr>
            <p:cNvPr id="7" name="object 7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008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80594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2133600" y="5605373"/>
            <a:ext cx="5606795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5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r>
              <a:rPr sz="1600" b="1" spc="-50" dirty="0">
                <a:solidFill>
                  <a:schemeClr val="tx1"/>
                </a:solidFill>
                <a:latin typeface="Comic Sans MS"/>
                <a:cs typeface="Comic Sans MS"/>
              </a:rPr>
              <a:t> 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83964" y="332231"/>
            <a:ext cx="4686299" cy="1997963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5507735" y="789431"/>
            <a:ext cx="2232660" cy="911860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447040" marR="330200" indent="-106680">
              <a:lnSpc>
                <a:spcPct val="100000"/>
              </a:lnSpc>
              <a:spcBef>
                <a:spcPts val="260"/>
              </a:spcBef>
            </a:pPr>
            <a:r>
              <a:rPr sz="1800" dirty="0">
                <a:latin typeface="Comic Sans MS"/>
                <a:cs typeface="Comic Sans MS"/>
              </a:rPr>
              <a:t>In</a:t>
            </a:r>
            <a:r>
              <a:rPr sz="1800" spc="-15" dirty="0">
                <a:latin typeface="Comic Sans MS"/>
                <a:cs typeface="Comic Sans MS"/>
              </a:rPr>
              <a:t> </a:t>
            </a:r>
            <a:r>
              <a:rPr sz="1800" spc="-10" dirty="0">
                <a:latin typeface="Comic Sans MS"/>
                <a:cs typeface="Comic Sans MS"/>
              </a:rPr>
              <a:t>partnership </a:t>
            </a:r>
            <a:r>
              <a:rPr sz="1800" dirty="0">
                <a:latin typeface="Comic Sans MS"/>
                <a:cs typeface="Comic Sans MS"/>
              </a:rPr>
              <a:t>with</a:t>
            </a:r>
            <a:r>
              <a:rPr sz="1800" spc="-45" dirty="0">
                <a:latin typeface="Comic Sans MS"/>
                <a:cs typeface="Comic Sans MS"/>
              </a:rPr>
              <a:t> </a:t>
            </a:r>
            <a:r>
              <a:rPr sz="1800" spc="-10" dirty="0">
                <a:latin typeface="Comic Sans MS"/>
                <a:cs typeface="Comic Sans MS"/>
              </a:rPr>
              <a:t>Parents</a:t>
            </a:r>
            <a:endParaRPr sz="18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2272" y="597408"/>
            <a:ext cx="3915917" cy="164363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2977" y="695705"/>
            <a:ext cx="3073400" cy="1031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dirty="0"/>
              <a:t>What</a:t>
            </a:r>
            <a:r>
              <a:rPr spc="-45" dirty="0"/>
              <a:t> </a:t>
            </a:r>
            <a:r>
              <a:rPr dirty="0"/>
              <a:t>extra</a:t>
            </a:r>
            <a:r>
              <a:rPr spc="-45" dirty="0"/>
              <a:t> </a:t>
            </a:r>
            <a:r>
              <a:rPr dirty="0"/>
              <a:t>curricular</a:t>
            </a:r>
            <a:r>
              <a:rPr spc="-25" dirty="0"/>
              <a:t> </a:t>
            </a:r>
            <a:r>
              <a:rPr spc="-10" dirty="0"/>
              <a:t>activities </a:t>
            </a:r>
            <a:r>
              <a:rPr dirty="0"/>
              <a:t>are</a:t>
            </a:r>
            <a:r>
              <a:rPr spc="-45" dirty="0"/>
              <a:t> </a:t>
            </a:r>
            <a:r>
              <a:rPr dirty="0"/>
              <a:t>available</a:t>
            </a:r>
            <a:r>
              <a:rPr spc="-5" dirty="0"/>
              <a:t> </a:t>
            </a:r>
            <a:r>
              <a:rPr dirty="0"/>
              <a:t>for</a:t>
            </a:r>
            <a:r>
              <a:rPr spc="-45" dirty="0"/>
              <a:t> </a:t>
            </a:r>
            <a:r>
              <a:rPr dirty="0"/>
              <a:t>pupils</a:t>
            </a:r>
            <a:r>
              <a:rPr spc="-10" dirty="0"/>
              <a:t> </a:t>
            </a:r>
            <a:r>
              <a:rPr spc="-20" dirty="0"/>
              <a:t>with </a:t>
            </a:r>
            <a:r>
              <a:rPr spc="-10" dirty="0"/>
              <a:t>SEND?</a:t>
            </a: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6551" y="2438400"/>
            <a:ext cx="7873746" cy="196367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63016" y="2521458"/>
            <a:ext cx="7185659" cy="11336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We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inclusive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school,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 as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such, our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extra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curricular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activities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clubs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available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all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children.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508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Please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apply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these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clubs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regular</a:t>
            </a:r>
            <a:r>
              <a:rPr sz="1800" spc="1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manner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through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the </a:t>
            </a:r>
            <a:r>
              <a:rPr sz="1800" dirty="0">
                <a:latin typeface="Arial Narrow"/>
                <a:cs typeface="Arial Narrow"/>
              </a:rPr>
              <a:t>school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office.</a:t>
            </a:r>
            <a:endParaRPr sz="1800" dirty="0">
              <a:latin typeface="Arial Narrow"/>
              <a:cs typeface="Arial Narrow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67894" y="5864605"/>
            <a:ext cx="601980" cy="386715"/>
            <a:chOff x="167894" y="5864605"/>
            <a:chExt cx="601980" cy="386715"/>
          </a:xfrm>
        </p:grpSpPr>
        <p:sp>
          <p:nvSpPr>
            <p:cNvPr id="7" name="object 7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981201" y="5724855"/>
            <a:ext cx="5334000" cy="60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270"/>
              </a:lnSpc>
              <a:spcBef>
                <a:spcPts val="100"/>
              </a:spcBef>
            </a:pPr>
            <a:r>
              <a:rPr lang="en-GB" sz="1600" b="1" spc="-2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algn="ctr">
              <a:lnSpc>
                <a:spcPts val="2270"/>
              </a:lnSpc>
            </a:pPr>
            <a:r>
              <a:rPr sz="2000" spc="-50" dirty="0">
                <a:solidFill>
                  <a:srgbClr val="888888"/>
                </a:solidFill>
                <a:latin typeface="Bradley Hand ITC"/>
                <a:cs typeface="Bradley Hand ITC"/>
              </a:rPr>
              <a:t>.</a:t>
            </a:r>
            <a:endParaRPr sz="2000" dirty="0">
              <a:latin typeface="Bradley Hand ITC"/>
              <a:cs typeface="Bradley Hand ITC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43628" y="332231"/>
            <a:ext cx="4229100" cy="180136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894" y="2295143"/>
            <a:ext cx="8312784" cy="3884929"/>
            <a:chOff x="167894" y="2295143"/>
            <a:chExt cx="8312784" cy="388492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400" y="2295143"/>
              <a:ext cx="7946897" cy="388391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80594" y="5805677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80594" y="5805677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5423" y="452627"/>
            <a:ext cx="3842766" cy="1224534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107744" y="542289"/>
            <a:ext cx="275526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059815" marR="5080" indent="-1047750">
              <a:lnSpc>
                <a:spcPct val="100000"/>
              </a:lnSpc>
              <a:spcBef>
                <a:spcPts val="105"/>
              </a:spcBef>
            </a:pPr>
            <a:r>
              <a:rPr sz="2000" dirty="0"/>
              <a:t>How</a:t>
            </a:r>
            <a:r>
              <a:rPr sz="2000" spc="-45" dirty="0"/>
              <a:t> </a:t>
            </a:r>
            <a:r>
              <a:rPr sz="2000" dirty="0"/>
              <a:t>can</a:t>
            </a:r>
            <a:r>
              <a:rPr sz="2000" spc="-25" dirty="0"/>
              <a:t> </a:t>
            </a:r>
            <a:r>
              <a:rPr sz="2000" dirty="0"/>
              <a:t>I</a:t>
            </a:r>
            <a:r>
              <a:rPr sz="2000" spc="-40" dirty="0"/>
              <a:t> </a:t>
            </a:r>
            <a:r>
              <a:rPr sz="2000" dirty="0"/>
              <a:t>support</a:t>
            </a:r>
            <a:r>
              <a:rPr sz="2000" spc="-30" dirty="0"/>
              <a:t> </a:t>
            </a:r>
            <a:r>
              <a:rPr sz="2000" dirty="0"/>
              <a:t>my</a:t>
            </a:r>
            <a:r>
              <a:rPr sz="2000" spc="-50" dirty="0"/>
              <a:t> </a:t>
            </a:r>
            <a:r>
              <a:rPr sz="2000" dirty="0"/>
              <a:t>child</a:t>
            </a:r>
            <a:r>
              <a:rPr sz="2000" spc="-25" dirty="0"/>
              <a:t> at </a:t>
            </a:r>
            <a:r>
              <a:rPr sz="2000" spc="-10" dirty="0"/>
              <a:t>home?</a:t>
            </a:r>
            <a:endParaRPr sz="2000"/>
          </a:p>
        </p:txBody>
      </p:sp>
      <p:sp>
        <p:nvSpPr>
          <p:cNvPr id="8" name="object 8"/>
          <p:cNvSpPr txBox="1"/>
          <p:nvPr/>
        </p:nvSpPr>
        <p:spPr>
          <a:xfrm>
            <a:off x="690168" y="2378151"/>
            <a:ext cx="7258684" cy="30239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1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10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1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</a:t>
            </a:r>
            <a:r>
              <a:rPr sz="1800" spc="10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1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homework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tasks</a:t>
            </a:r>
            <a:r>
              <a:rPr sz="1800" spc="1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home</a:t>
            </a:r>
            <a:r>
              <a:rPr sz="1800" spc="1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where</a:t>
            </a:r>
            <a:r>
              <a:rPr sz="1800" spc="1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appropriate.</a:t>
            </a:r>
            <a:r>
              <a:rPr sz="1800" spc="10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These </a:t>
            </a:r>
            <a:r>
              <a:rPr sz="1800" dirty="0">
                <a:latin typeface="Arial Narrow"/>
                <a:cs typeface="Arial Narrow"/>
              </a:rPr>
              <a:t>tasks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2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include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range</a:t>
            </a:r>
            <a:r>
              <a:rPr sz="1800" spc="2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3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activities,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building</a:t>
            </a:r>
            <a:r>
              <a:rPr sz="1800" spc="30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2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what</a:t>
            </a:r>
            <a:r>
              <a:rPr sz="1800" spc="3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2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3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already</a:t>
            </a:r>
            <a:r>
              <a:rPr sz="1800" spc="29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knows, </a:t>
            </a:r>
            <a:r>
              <a:rPr sz="1800" dirty="0">
                <a:latin typeface="Arial Narrow"/>
                <a:cs typeface="Arial Narrow"/>
              </a:rPr>
              <a:t>consolidating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previous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knowledge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providing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challenge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where</a:t>
            </a:r>
            <a:r>
              <a:rPr sz="1800" spc="-8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appropriate.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As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discussed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</a:t>
            </a:r>
            <a:r>
              <a:rPr sz="1800" spc="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review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meetings,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there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particular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ways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that</a:t>
            </a: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can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home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these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shared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you.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508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If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unsure</a:t>
            </a:r>
            <a:r>
              <a:rPr sz="1800" spc="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about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how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home,</a:t>
            </a:r>
            <a:r>
              <a:rPr sz="1800" spc="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would</a:t>
            </a:r>
            <a:r>
              <a:rPr sz="1800" spc="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like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more</a:t>
            </a:r>
            <a:r>
              <a:rPr sz="1800" spc="1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support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advice,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please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talk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</a:t>
            </a:r>
            <a:r>
              <a:rPr lang="en-GB" spc="-10" dirty="0">
                <a:latin typeface="Arial Narrow"/>
                <a:cs typeface="Arial Narrow"/>
              </a:rPr>
              <a:t>.</a:t>
            </a:r>
          </a:p>
          <a:p>
            <a:pPr marL="12700" marR="5080" algn="just">
              <a:lnSpc>
                <a:spcPct val="100000"/>
              </a:lnSpc>
            </a:pPr>
            <a:endParaRPr lang="en-GB" sz="1600" b="1" spc="-10" dirty="0">
              <a:solidFill>
                <a:schemeClr val="tx1"/>
              </a:solidFill>
              <a:latin typeface="Arial Narrow"/>
              <a:cs typeface="Comic Sans MS"/>
            </a:endParaRPr>
          </a:p>
          <a:p>
            <a:pPr marL="12700" marR="5080" algn="just">
              <a:lnSpc>
                <a:spcPct val="100000"/>
              </a:lnSpc>
            </a:pPr>
            <a:r>
              <a:rPr lang="en-GB" sz="1600" b="1" spc="-10" dirty="0">
                <a:solidFill>
                  <a:schemeClr val="tx1"/>
                </a:solidFill>
                <a:latin typeface="Arial Narrow"/>
                <a:cs typeface="Comic Sans MS"/>
              </a:rPr>
              <a:t>                    </a:t>
            </a: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43628" y="260604"/>
            <a:ext cx="4229100" cy="1799844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123" y="2257044"/>
            <a:ext cx="7993380" cy="258470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90168" y="2285746"/>
            <a:ext cx="7387590" cy="2821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Wherever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possible,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we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involve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our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children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making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decisions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about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own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learning.</a:t>
            </a:r>
            <a:r>
              <a:rPr lang="en-GB" sz="1800" spc="-10" dirty="0">
                <a:latin typeface="Arial Narrow"/>
                <a:cs typeface="Arial Narrow"/>
              </a:rPr>
              <a:t> Pupil voice surveys are carried out regularly during the year in a variety of subjects.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Children’s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opinions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about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learning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what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works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well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them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sought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before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EHC</a:t>
            </a:r>
            <a:r>
              <a:rPr lang="en-GB" sz="1800" dirty="0">
                <a:latin typeface="Arial Narrow"/>
                <a:cs typeface="Arial Narrow"/>
              </a:rPr>
              <a:t>P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review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meetings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school.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Their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views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included,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where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appropriate,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planning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target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setting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process.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spc="-20" dirty="0">
                <a:latin typeface="Arial Narrow"/>
                <a:cs typeface="Arial Narrow"/>
              </a:rPr>
              <a:t>Teachers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listen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respond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regularly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children’s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opinions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through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informal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more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structured</a:t>
            </a:r>
            <a:r>
              <a:rPr sz="1800" spc="-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approach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where</a:t>
            </a:r>
            <a:r>
              <a:rPr sz="1800" spc="-7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appropriate.</a:t>
            </a:r>
            <a:endParaRPr sz="1800" dirty="0">
              <a:latin typeface="Arial Narrow"/>
              <a:cs typeface="Arial Narrow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1123" y="769619"/>
            <a:ext cx="3457955" cy="641603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11123" y="769619"/>
            <a:ext cx="3458210" cy="64198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146810" marR="201930" indent="-939165">
              <a:lnSpc>
                <a:spcPct val="100000"/>
              </a:lnSpc>
              <a:spcBef>
                <a:spcPts val="330"/>
              </a:spcBef>
            </a:pPr>
            <a:r>
              <a:rPr sz="1800" dirty="0"/>
              <a:t>How</a:t>
            </a:r>
            <a:r>
              <a:rPr sz="1800" spc="-25" dirty="0"/>
              <a:t> </a:t>
            </a:r>
            <a:r>
              <a:rPr sz="1800" dirty="0"/>
              <a:t>will</a:t>
            </a:r>
            <a:r>
              <a:rPr sz="1800" spc="-35" dirty="0"/>
              <a:t> </a:t>
            </a:r>
            <a:r>
              <a:rPr sz="1800" dirty="0"/>
              <a:t>my</a:t>
            </a:r>
            <a:r>
              <a:rPr sz="1800" spc="-25" dirty="0"/>
              <a:t> </a:t>
            </a:r>
            <a:r>
              <a:rPr sz="1800" dirty="0"/>
              <a:t>child</a:t>
            </a:r>
            <a:r>
              <a:rPr sz="1800" spc="-15" dirty="0"/>
              <a:t> </a:t>
            </a:r>
            <a:r>
              <a:rPr sz="1800" dirty="0"/>
              <a:t>be</a:t>
            </a:r>
            <a:r>
              <a:rPr sz="1800" spc="-20" dirty="0"/>
              <a:t> </a:t>
            </a:r>
            <a:r>
              <a:rPr sz="1800" dirty="0"/>
              <a:t>involved</a:t>
            </a:r>
            <a:r>
              <a:rPr sz="1800" spc="-15" dirty="0"/>
              <a:t> </a:t>
            </a:r>
            <a:r>
              <a:rPr sz="1800" dirty="0"/>
              <a:t>in</a:t>
            </a:r>
            <a:r>
              <a:rPr sz="1800" spc="-30" dirty="0"/>
              <a:t> </a:t>
            </a:r>
            <a:r>
              <a:rPr sz="1800" spc="-20" dirty="0"/>
              <a:t>their </a:t>
            </a:r>
            <a:r>
              <a:rPr sz="1800" dirty="0"/>
              <a:t>own</a:t>
            </a:r>
            <a:r>
              <a:rPr sz="1800" spc="-45" dirty="0"/>
              <a:t> </a:t>
            </a:r>
            <a:r>
              <a:rPr sz="1800" spc="-10" dirty="0"/>
              <a:t>learning?</a:t>
            </a:r>
            <a:endParaRPr sz="1800"/>
          </a:p>
        </p:txBody>
      </p:sp>
      <p:grpSp>
        <p:nvGrpSpPr>
          <p:cNvPr id="6" name="object 6"/>
          <p:cNvGrpSpPr/>
          <p:nvPr/>
        </p:nvGrpSpPr>
        <p:grpSpPr>
          <a:xfrm>
            <a:off x="312674" y="5792978"/>
            <a:ext cx="601980" cy="386715"/>
            <a:chOff x="312674" y="5792978"/>
            <a:chExt cx="601980" cy="386715"/>
          </a:xfrm>
        </p:grpSpPr>
        <p:sp>
          <p:nvSpPr>
            <p:cNvPr id="7" name="object 7"/>
            <p:cNvSpPr/>
            <p:nvPr/>
          </p:nvSpPr>
          <p:spPr>
            <a:xfrm>
              <a:off x="325374" y="580567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25374" y="580567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2057400" y="5988507"/>
            <a:ext cx="548640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2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371600" y="4872240"/>
            <a:ext cx="7139305" cy="1310005"/>
            <a:chOff x="1371600" y="4872240"/>
            <a:chExt cx="7139305" cy="1310005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71600" y="4872240"/>
              <a:ext cx="7139178" cy="130987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56004" y="5128259"/>
              <a:ext cx="6456426" cy="66674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47113" y="5118861"/>
              <a:ext cx="6433693" cy="643737"/>
            </a:xfrm>
            <a:prstGeom prst="rect">
              <a:avLst/>
            </a:prstGeom>
          </p:spPr>
        </p:pic>
      </p:grpSp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355591" y="149352"/>
            <a:ext cx="4585716" cy="1952244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9495" y="1700783"/>
            <a:ext cx="1440180" cy="1464945"/>
          </a:xfrm>
          <a:prstGeom prst="rect">
            <a:avLst/>
          </a:prstGeom>
          <a:solidFill>
            <a:srgbClr val="66CCFF"/>
          </a:solidFill>
        </p:spPr>
        <p:txBody>
          <a:bodyPr vert="horz" wrap="square" lIns="0" tIns="41275" rIns="0" bIns="0" rtlCol="0">
            <a:spAutoFit/>
          </a:bodyPr>
          <a:lstStyle/>
          <a:p>
            <a:pPr marL="183515" marR="176530" indent="1270" algn="ctr">
              <a:lnSpc>
                <a:spcPct val="100000"/>
              </a:lnSpc>
              <a:spcBef>
                <a:spcPts val="325"/>
              </a:spcBef>
            </a:pP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What</a:t>
            </a:r>
            <a:r>
              <a:rPr sz="1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 </a:t>
            </a:r>
            <a:r>
              <a:rPr sz="1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other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services</a:t>
            </a:r>
            <a:r>
              <a:rPr sz="1800" u="sng" spc="-4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 </a:t>
            </a:r>
            <a:r>
              <a:rPr sz="1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are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available</a:t>
            </a:r>
            <a:r>
              <a:rPr sz="1800" u="sng" spc="-8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 </a:t>
            </a:r>
            <a:r>
              <a:rPr sz="1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for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my</a:t>
            </a:r>
            <a:r>
              <a:rPr sz="18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child</a:t>
            </a:r>
            <a:r>
              <a:rPr sz="1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 with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2" action="ppaction://hlinksldjump"/>
              </a:rPr>
              <a:t>SEND?</a:t>
            </a:r>
            <a:endParaRPr sz="1800">
              <a:latin typeface="Arial Narrow"/>
              <a:cs typeface="Arial Narrow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452359" y="2564892"/>
            <a:ext cx="1369060" cy="1466215"/>
          </a:xfrm>
          <a:prstGeom prst="rect">
            <a:avLst/>
          </a:prstGeom>
          <a:solidFill>
            <a:srgbClr val="66CCFF"/>
          </a:solidFill>
        </p:spPr>
        <p:txBody>
          <a:bodyPr vert="horz" wrap="square" lIns="0" tIns="41910" rIns="0" bIns="0" rtlCol="0">
            <a:spAutoFit/>
          </a:bodyPr>
          <a:lstStyle/>
          <a:p>
            <a:pPr marL="92075" marR="99060">
              <a:lnSpc>
                <a:spcPct val="100000"/>
              </a:lnSpc>
              <a:spcBef>
                <a:spcPts val="330"/>
              </a:spcBef>
            </a:pP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Who</a:t>
            </a:r>
            <a:r>
              <a:rPr sz="1800" u="sng" spc="-5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should</a:t>
            </a:r>
            <a:r>
              <a:rPr sz="1800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u="sng" spc="-5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I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contact</a:t>
            </a:r>
            <a:r>
              <a:rPr sz="18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to</a:t>
            </a:r>
            <a:r>
              <a:rPr sz="18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find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out</a:t>
            </a:r>
            <a:r>
              <a:rPr sz="18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about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other</a:t>
            </a:r>
            <a:r>
              <a:rPr sz="1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support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and</a:t>
            </a:r>
            <a:r>
              <a:rPr sz="1800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 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 action="ppaction://hlinksldjump"/>
              </a:rPr>
              <a:t>services?</a:t>
            </a:r>
            <a:endParaRPr sz="1800">
              <a:latin typeface="Arial Narrow"/>
              <a:cs typeface="Arial Narrow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995928" y="620268"/>
            <a:ext cx="3095625" cy="897890"/>
          </a:xfrm>
          <a:custGeom>
            <a:avLst/>
            <a:gdLst/>
            <a:ahLst/>
            <a:cxnLst/>
            <a:rect l="l" t="t" r="r" b="b"/>
            <a:pathLst>
              <a:path w="3095625" h="897890">
                <a:moveTo>
                  <a:pt x="3095244" y="0"/>
                </a:moveTo>
                <a:lnTo>
                  <a:pt x="0" y="0"/>
                </a:lnTo>
                <a:lnTo>
                  <a:pt x="0" y="897636"/>
                </a:lnTo>
                <a:lnTo>
                  <a:pt x="3095244" y="897636"/>
                </a:lnTo>
                <a:lnTo>
                  <a:pt x="3095244" y="0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045458" y="640207"/>
            <a:ext cx="299720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2540" algn="ctr">
              <a:lnSpc>
                <a:spcPct val="100000"/>
              </a:lnSpc>
              <a:spcBef>
                <a:spcPts val="100"/>
              </a:spcBef>
            </a:pP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What</a:t>
            </a:r>
            <a:r>
              <a:rPr sz="1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happens</a:t>
            </a:r>
            <a:r>
              <a:rPr sz="1800" u="sng" spc="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if</a:t>
            </a:r>
            <a:r>
              <a:rPr sz="18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my</a:t>
            </a:r>
            <a:r>
              <a:rPr sz="18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child</a:t>
            </a:r>
            <a:r>
              <a:rPr sz="18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needs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specialist</a:t>
            </a:r>
            <a:r>
              <a:rPr sz="18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SEND</a:t>
            </a:r>
            <a:r>
              <a:rPr sz="1800" u="sng" spc="-5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equipment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or</a:t>
            </a:r>
            <a:r>
              <a:rPr sz="1800" u="sng" spc="-5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other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 action="ppaction://hlinksldjump"/>
              </a:rPr>
              <a:t>facilities?</a:t>
            </a:r>
            <a:endParaRPr sz="1800">
              <a:latin typeface="Arial Narrow"/>
              <a:cs typeface="Arial Narrow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39522" y="6009385"/>
            <a:ext cx="601980" cy="386715"/>
            <a:chOff x="239522" y="6009385"/>
            <a:chExt cx="601980" cy="386715"/>
          </a:xfrm>
        </p:grpSpPr>
        <p:sp>
          <p:nvSpPr>
            <p:cNvPr id="7" name="object 7"/>
            <p:cNvSpPr/>
            <p:nvPr/>
          </p:nvSpPr>
          <p:spPr>
            <a:xfrm>
              <a:off x="252222" y="602208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52222" y="602208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979675" y="5279212"/>
            <a:ext cx="5335525" cy="60657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270"/>
              </a:lnSpc>
              <a:spcBef>
                <a:spcPts val="105"/>
              </a:spcBef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algn="ctr">
              <a:lnSpc>
                <a:spcPts val="2270"/>
              </a:lnSpc>
            </a:pPr>
            <a:r>
              <a:rPr sz="2000" spc="-50" dirty="0">
                <a:solidFill>
                  <a:srgbClr val="888888"/>
                </a:solidFill>
                <a:latin typeface="Bradley Hand ITC"/>
                <a:cs typeface="Bradley Hand ITC"/>
              </a:rPr>
              <a:t>.</a:t>
            </a:r>
            <a:endParaRPr sz="2000" dirty="0">
              <a:latin typeface="Bradley Hand ITC"/>
              <a:cs typeface="Bradley Hand ITC"/>
            </a:endParaRP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312920" y="2738627"/>
            <a:ext cx="2727198" cy="122453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4775961" y="2830195"/>
            <a:ext cx="148336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25780" marR="5080" indent="-513715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latin typeface="Arial Narrow"/>
                <a:cs typeface="Arial Narrow"/>
              </a:rPr>
              <a:t>Outside</a:t>
            </a:r>
            <a:r>
              <a:rPr sz="2000" spc="-65" dirty="0">
                <a:latin typeface="Arial Narrow"/>
                <a:cs typeface="Arial Narrow"/>
              </a:rPr>
              <a:t> </a:t>
            </a:r>
            <a:r>
              <a:rPr sz="2000" spc="-10" dirty="0">
                <a:latin typeface="Arial Narrow"/>
                <a:cs typeface="Arial Narrow"/>
              </a:rPr>
              <a:t>Agency </a:t>
            </a:r>
            <a:r>
              <a:rPr sz="2000" spc="-20" dirty="0">
                <a:latin typeface="Arial Narrow"/>
                <a:cs typeface="Arial Narrow"/>
              </a:rPr>
              <a:t>Help</a:t>
            </a:r>
            <a:endParaRPr sz="2000">
              <a:latin typeface="Arial Narrow"/>
              <a:cs typeface="Arial Narrow"/>
            </a:endParaRPr>
          </a:p>
        </p:txBody>
      </p: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170176" y="1220724"/>
            <a:ext cx="2174748" cy="3592068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97508" y="2007107"/>
            <a:ext cx="7154418" cy="360959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554607" y="2089530"/>
            <a:ext cx="6465570" cy="309828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There</a:t>
            </a:r>
            <a:r>
              <a:rPr sz="1800" spc="4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4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4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number</a:t>
            </a:r>
            <a:r>
              <a:rPr sz="1800" spc="4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4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other</a:t>
            </a:r>
            <a:r>
              <a:rPr sz="1800" spc="4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4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services</a:t>
            </a:r>
            <a:r>
              <a:rPr sz="1800" spc="4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available</a:t>
            </a:r>
            <a:r>
              <a:rPr sz="1800" spc="4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4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families</a:t>
            </a:r>
            <a:r>
              <a:rPr sz="1800" spc="48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of</a:t>
            </a: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children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10" dirty="0">
                <a:latin typeface="Arial Narrow"/>
                <a:cs typeface="Arial Narrow"/>
              </a:rPr>
              <a:t> disabilities.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Please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contact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lang="en-GB" spc="-15" dirty="0">
                <a:latin typeface="Arial Narrow"/>
                <a:cs typeface="Arial Narrow"/>
              </a:rPr>
              <a:t>the school office or our </a:t>
            </a: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further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information.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508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DIASS–</a:t>
            </a:r>
            <a:r>
              <a:rPr sz="1800" spc="2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This</a:t>
            </a:r>
            <a:r>
              <a:rPr sz="1800" spc="2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service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can</a:t>
            </a:r>
            <a:r>
              <a:rPr sz="1800" spc="2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share</a:t>
            </a:r>
            <a:r>
              <a:rPr sz="1800" spc="3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information</a:t>
            </a:r>
            <a:r>
              <a:rPr sz="1800" spc="3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2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signpost</a:t>
            </a:r>
            <a:r>
              <a:rPr sz="1800" spc="30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29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explain </a:t>
            </a:r>
            <a:r>
              <a:rPr sz="1800" dirty="0">
                <a:latin typeface="Arial Narrow"/>
                <a:cs typeface="Arial Narrow"/>
              </a:rPr>
              <a:t>parental</a:t>
            </a:r>
            <a:r>
              <a:rPr sz="1800" spc="2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rights</a:t>
            </a:r>
            <a:r>
              <a:rPr sz="1800" spc="2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regarding</a:t>
            </a:r>
            <a:r>
              <a:rPr sz="1800" spc="2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2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disabilities.</a:t>
            </a:r>
            <a:r>
              <a:rPr sz="1800" spc="27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They</a:t>
            </a:r>
            <a:r>
              <a:rPr sz="1800" spc="2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also</a:t>
            </a:r>
            <a:r>
              <a:rPr sz="1800" spc="3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hold</a:t>
            </a:r>
            <a:r>
              <a:rPr sz="1800" spc="2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28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range</a:t>
            </a:r>
            <a:r>
              <a:rPr sz="1800" spc="28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of </a:t>
            </a:r>
            <a:r>
              <a:rPr sz="1800" dirty="0">
                <a:latin typeface="Arial Narrow"/>
                <a:cs typeface="Arial Narrow"/>
              </a:rPr>
              <a:t>coffee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mornings,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information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sessions.</a:t>
            </a:r>
            <a:r>
              <a:rPr sz="1800" spc="-70" dirty="0"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3"/>
              </a:rPr>
              <a:t>(</a:t>
            </a:r>
            <a:r>
              <a:rPr sz="1800" b="1" dirty="0">
                <a:solidFill>
                  <a:srgbClr val="0462C1"/>
                </a:solidFill>
                <a:latin typeface="Arial Narrow"/>
                <a:cs typeface="Arial Narrow"/>
                <a:hlinkClick r:id="rId3"/>
              </a:rPr>
              <a:t>Click</a:t>
            </a:r>
            <a:r>
              <a:rPr sz="1800" b="1" spc="-55" dirty="0">
                <a:solidFill>
                  <a:srgbClr val="0462C1"/>
                </a:solidFill>
                <a:latin typeface="Arial Narrow"/>
                <a:cs typeface="Arial Narrow"/>
                <a:hlinkClick r:id="rId3"/>
              </a:rPr>
              <a:t> </a:t>
            </a:r>
            <a:r>
              <a:rPr sz="1800" b="1" spc="-10" dirty="0">
                <a:solidFill>
                  <a:srgbClr val="0462C1"/>
                </a:solidFill>
                <a:latin typeface="Arial Narrow"/>
                <a:cs typeface="Arial Narrow"/>
                <a:hlinkClick r:id="rId3"/>
              </a:rPr>
              <a:t>here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3"/>
              </a:rPr>
              <a:t>)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229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Local</a:t>
            </a:r>
            <a:r>
              <a:rPr sz="1800" spc="2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Authority</a:t>
            </a:r>
            <a:r>
              <a:rPr sz="1800" spc="2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also</a:t>
            </a:r>
            <a:r>
              <a:rPr sz="1800" spc="2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has</a:t>
            </a:r>
            <a:r>
              <a:rPr sz="1800" spc="229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2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Local</a:t>
            </a:r>
            <a:r>
              <a:rPr sz="1800" spc="2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Offer</a:t>
            </a:r>
            <a:r>
              <a:rPr sz="1800" spc="2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website</a:t>
            </a:r>
            <a:r>
              <a:rPr sz="1800" spc="2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229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information</a:t>
            </a:r>
            <a:r>
              <a:rPr sz="1800" spc="23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about</a:t>
            </a:r>
            <a:endParaRPr sz="1800" dirty="0">
              <a:latin typeface="Arial Narrow"/>
              <a:cs typeface="Arial Narrow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services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that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available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you.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(</a:t>
            </a:r>
            <a:r>
              <a:rPr sz="1800" b="1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Click</a:t>
            </a:r>
            <a:r>
              <a:rPr sz="1800" b="1" spc="-40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 </a:t>
            </a:r>
            <a:r>
              <a:rPr sz="1800" b="1" spc="-10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here</a:t>
            </a:r>
            <a:r>
              <a:rPr sz="1800" spc="-10" dirty="0">
                <a:latin typeface="Arial Narrow"/>
                <a:cs typeface="Arial Narrow"/>
              </a:rPr>
              <a:t>)</a:t>
            </a:r>
            <a:endParaRPr sz="1800" dirty="0">
              <a:latin typeface="Arial Narrow"/>
              <a:cs typeface="Arial Narrow"/>
            </a:endParaRPr>
          </a:p>
        </p:txBody>
      </p:sp>
      <p:pic>
        <p:nvPicPr>
          <p:cNvPr id="4" name="object 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9787" y="464819"/>
            <a:ext cx="3905250" cy="152933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62406" y="544449"/>
            <a:ext cx="2980690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Calibri"/>
                <a:cs typeface="Calibri"/>
              </a:rPr>
              <a:t>Who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should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contact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find </a:t>
            </a:r>
            <a:r>
              <a:rPr sz="2000" dirty="0">
                <a:latin typeface="Calibri"/>
                <a:cs typeface="Calibri"/>
              </a:rPr>
              <a:t>out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about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other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support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and </a:t>
            </a:r>
            <a:r>
              <a:rPr sz="2000" spc="-10" dirty="0">
                <a:latin typeface="Calibri"/>
                <a:cs typeface="Calibri"/>
              </a:rPr>
              <a:t>services?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39522" y="5937758"/>
            <a:ext cx="601980" cy="386715"/>
            <a:chOff x="239522" y="5937758"/>
            <a:chExt cx="601980" cy="386715"/>
          </a:xfrm>
        </p:grpSpPr>
        <p:sp>
          <p:nvSpPr>
            <p:cNvPr id="7" name="object 7"/>
            <p:cNvSpPr/>
            <p:nvPr/>
          </p:nvSpPr>
          <p:spPr>
            <a:xfrm>
              <a:off x="252222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52222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981201" y="5921146"/>
            <a:ext cx="533400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15255" y="185928"/>
            <a:ext cx="4067555" cy="1671827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5777484" y="516636"/>
            <a:ext cx="1943100" cy="809625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274955" marR="265430" indent="252729">
              <a:lnSpc>
                <a:spcPct val="100000"/>
              </a:lnSpc>
              <a:spcBef>
                <a:spcPts val="265"/>
              </a:spcBef>
            </a:pPr>
            <a:r>
              <a:rPr sz="1900" spc="-10" dirty="0">
                <a:latin typeface="Comic Sans MS"/>
                <a:cs typeface="Comic Sans MS"/>
              </a:rPr>
              <a:t>Outside </a:t>
            </a:r>
            <a:r>
              <a:rPr sz="1900" dirty="0">
                <a:latin typeface="Comic Sans MS"/>
                <a:cs typeface="Comic Sans MS"/>
              </a:rPr>
              <a:t>Agency</a:t>
            </a:r>
            <a:r>
              <a:rPr sz="1900" spc="-65" dirty="0">
                <a:latin typeface="Comic Sans MS"/>
                <a:cs typeface="Comic Sans MS"/>
              </a:rPr>
              <a:t> </a:t>
            </a:r>
            <a:r>
              <a:rPr sz="1900" spc="-20" dirty="0">
                <a:latin typeface="Comic Sans MS"/>
                <a:cs typeface="Comic Sans MS"/>
              </a:rPr>
              <a:t>Help</a:t>
            </a:r>
            <a:endParaRPr sz="19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3939" y="413004"/>
            <a:ext cx="3771138" cy="152933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280541" y="503936"/>
            <a:ext cx="2974975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 Narrow"/>
                <a:cs typeface="Arial Narrow"/>
              </a:rPr>
              <a:t>What</a:t>
            </a:r>
            <a:r>
              <a:rPr sz="2000" spc="-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happens</a:t>
            </a:r>
            <a:r>
              <a:rPr sz="2000" spc="-3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if</a:t>
            </a:r>
            <a:r>
              <a:rPr sz="2000" spc="-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my</a:t>
            </a:r>
            <a:r>
              <a:rPr sz="2000" spc="-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child</a:t>
            </a:r>
            <a:r>
              <a:rPr sz="2000" spc="-25" dirty="0">
                <a:latin typeface="Arial Narrow"/>
                <a:cs typeface="Arial Narrow"/>
              </a:rPr>
              <a:t> </a:t>
            </a:r>
            <a:r>
              <a:rPr sz="2000" spc="-10" dirty="0">
                <a:latin typeface="Arial Narrow"/>
                <a:cs typeface="Arial Narrow"/>
              </a:rPr>
              <a:t>needs </a:t>
            </a:r>
            <a:r>
              <a:rPr sz="2000" dirty="0">
                <a:latin typeface="Arial Narrow"/>
                <a:cs typeface="Arial Narrow"/>
              </a:rPr>
              <a:t>specialist</a:t>
            </a:r>
            <a:r>
              <a:rPr sz="2000" spc="-6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SEND</a:t>
            </a:r>
            <a:r>
              <a:rPr sz="2000" spc="-6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equipment</a:t>
            </a:r>
            <a:r>
              <a:rPr sz="2000" spc="-85" dirty="0">
                <a:latin typeface="Arial Narrow"/>
                <a:cs typeface="Arial Narrow"/>
              </a:rPr>
              <a:t> </a:t>
            </a:r>
            <a:r>
              <a:rPr sz="2000" spc="-25" dirty="0">
                <a:latin typeface="Arial Narrow"/>
                <a:cs typeface="Arial Narrow"/>
              </a:rPr>
              <a:t>or </a:t>
            </a:r>
            <a:r>
              <a:rPr sz="2000" dirty="0">
                <a:latin typeface="Arial Narrow"/>
                <a:cs typeface="Arial Narrow"/>
              </a:rPr>
              <a:t>other</a:t>
            </a:r>
            <a:r>
              <a:rPr sz="2000" spc="-45" dirty="0">
                <a:latin typeface="Arial Narrow"/>
                <a:cs typeface="Arial Narrow"/>
              </a:rPr>
              <a:t> </a:t>
            </a:r>
            <a:r>
              <a:rPr sz="2000" spc="-10" dirty="0">
                <a:latin typeface="Arial Narrow"/>
                <a:cs typeface="Arial Narrow"/>
              </a:rPr>
              <a:t>facilities?</a:t>
            </a:r>
            <a:endParaRPr sz="2000">
              <a:latin typeface="Arial Narrow"/>
              <a:cs typeface="Arial Narrow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4608" y="2010155"/>
            <a:ext cx="7207758" cy="3824478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212291" y="2092909"/>
            <a:ext cx="6467475" cy="28084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Our</a:t>
            </a:r>
            <a:r>
              <a:rPr sz="1800" spc="1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works</a:t>
            </a:r>
            <a:r>
              <a:rPr sz="1800" spc="1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very</a:t>
            </a:r>
            <a:r>
              <a:rPr sz="1800" spc="1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closely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1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specialist</a:t>
            </a:r>
            <a:r>
              <a:rPr sz="1800" spc="1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agencies</a:t>
            </a:r>
            <a:r>
              <a:rPr sz="1800" spc="1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114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services</a:t>
            </a:r>
            <a:r>
              <a:rPr sz="1800" spc="13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who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lang="en-GB" sz="1800" dirty="0">
                <a:latin typeface="Arial Narrow"/>
                <a:cs typeface="Arial Narrow"/>
              </a:rPr>
              <a:t> recommend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resources</a:t>
            </a:r>
            <a:r>
              <a:rPr sz="1800" spc="1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1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equipment</a:t>
            </a:r>
            <a:r>
              <a:rPr sz="1800" spc="14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to </a:t>
            </a:r>
            <a:r>
              <a:rPr sz="1800" dirty="0">
                <a:latin typeface="Arial Narrow"/>
                <a:cs typeface="Arial Narrow"/>
              </a:rPr>
              <a:t>improve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posture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writing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etc.</a:t>
            </a:r>
            <a:r>
              <a:rPr lang="en-GB" sz="1800" spc="-20" dirty="0">
                <a:latin typeface="Arial Narrow"/>
                <a:cs typeface="Arial Narrow"/>
              </a:rPr>
              <a:t> 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5715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2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Local</a:t>
            </a:r>
            <a:r>
              <a:rPr sz="1800" spc="2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Authority</a:t>
            </a:r>
            <a:r>
              <a:rPr sz="1800" spc="2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2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provide</a:t>
            </a:r>
            <a:r>
              <a:rPr sz="1800" spc="2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specialist</a:t>
            </a:r>
            <a:r>
              <a:rPr sz="1800" spc="2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equipment</a:t>
            </a:r>
            <a:r>
              <a:rPr sz="1800" spc="2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such</a:t>
            </a:r>
            <a:r>
              <a:rPr sz="1800" spc="2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as</a:t>
            </a:r>
            <a:r>
              <a:rPr sz="1800" spc="22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wheelchairs, </a:t>
            </a:r>
            <a:r>
              <a:rPr sz="1800" dirty="0">
                <a:latin typeface="Arial Narrow"/>
                <a:cs typeface="Arial Narrow"/>
              </a:rPr>
              <a:t>standing</a:t>
            </a:r>
            <a:r>
              <a:rPr sz="1800" spc="17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frames</a:t>
            </a:r>
            <a:r>
              <a:rPr sz="1800" spc="17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17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so</a:t>
            </a:r>
            <a:r>
              <a:rPr sz="1800" spc="17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16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when</a:t>
            </a:r>
            <a:r>
              <a:rPr sz="1800" spc="175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they</a:t>
            </a:r>
            <a:r>
              <a:rPr sz="1800" spc="18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17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prescribed</a:t>
            </a:r>
            <a:r>
              <a:rPr sz="1800" spc="17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by</a:t>
            </a:r>
            <a:r>
              <a:rPr sz="1800" spc="180" dirty="0">
                <a:latin typeface="Arial Narrow"/>
                <a:cs typeface="Arial Narrow"/>
              </a:rPr>
              <a:t> 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170" dirty="0">
                <a:latin typeface="Arial Narrow"/>
                <a:cs typeface="Arial Narrow"/>
              </a:rPr>
              <a:t>  </a:t>
            </a:r>
            <a:r>
              <a:rPr sz="1800" spc="-10" dirty="0">
                <a:latin typeface="Arial Narrow"/>
                <a:cs typeface="Arial Narrow"/>
              </a:rPr>
              <a:t>health professional.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6350" algn="just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If</a:t>
            </a:r>
            <a:r>
              <a:rPr sz="1800" spc="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auxiliary</a:t>
            </a:r>
            <a:r>
              <a:rPr sz="1800" spc="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aids</a:t>
            </a:r>
            <a:r>
              <a:rPr sz="1800" spc="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equipment</a:t>
            </a:r>
            <a:r>
              <a:rPr sz="1800" spc="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any</a:t>
            </a:r>
            <a:r>
              <a:rPr sz="1800" spc="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other</a:t>
            </a:r>
            <a:r>
              <a:rPr sz="1800" spc="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useful</a:t>
            </a:r>
            <a:r>
              <a:rPr sz="1800" spc="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resources</a:t>
            </a:r>
            <a:r>
              <a:rPr sz="1800" spc="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necessary</a:t>
            </a:r>
            <a:r>
              <a:rPr sz="1800" spc="5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to </a:t>
            </a:r>
            <a:r>
              <a:rPr sz="1800" dirty="0">
                <a:latin typeface="Arial Narrow"/>
                <a:cs typeface="Arial Narrow"/>
              </a:rPr>
              <a:t>facilitate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learning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then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these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provided.</a:t>
            </a:r>
            <a:endParaRPr sz="1800" dirty="0">
              <a:latin typeface="Arial Narrow"/>
              <a:cs typeface="Arial Narrow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67894" y="6370573"/>
            <a:ext cx="601980" cy="385445"/>
            <a:chOff x="167894" y="6370573"/>
            <a:chExt cx="601980" cy="385445"/>
          </a:xfrm>
        </p:grpSpPr>
        <p:sp>
          <p:nvSpPr>
            <p:cNvPr id="7" name="object 7"/>
            <p:cNvSpPr/>
            <p:nvPr/>
          </p:nvSpPr>
          <p:spPr>
            <a:xfrm>
              <a:off x="180594" y="6383273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1"/>
                  </a:lnTo>
                  <a:lnTo>
                    <a:pt x="179844" y="359662"/>
                  </a:lnTo>
                  <a:lnTo>
                    <a:pt x="179844" y="269747"/>
                  </a:lnTo>
                  <a:lnTo>
                    <a:pt x="576072" y="269747"/>
                  </a:lnTo>
                  <a:lnTo>
                    <a:pt x="576072" y="89915"/>
                  </a:lnTo>
                  <a:lnTo>
                    <a:pt x="179844" y="89915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80594" y="6383273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1"/>
                  </a:moveTo>
                  <a:lnTo>
                    <a:pt x="179844" y="0"/>
                  </a:lnTo>
                  <a:lnTo>
                    <a:pt x="179844" y="89915"/>
                  </a:lnTo>
                  <a:lnTo>
                    <a:pt x="576072" y="89915"/>
                  </a:lnTo>
                  <a:lnTo>
                    <a:pt x="576072" y="269747"/>
                  </a:lnTo>
                  <a:lnTo>
                    <a:pt x="179844" y="269747"/>
                  </a:lnTo>
                  <a:lnTo>
                    <a:pt x="179844" y="359662"/>
                  </a:lnTo>
                  <a:lnTo>
                    <a:pt x="0" y="179831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600200" y="5772927"/>
            <a:ext cx="6717792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3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88408" y="85343"/>
            <a:ext cx="4175760" cy="1828800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5852159" y="480059"/>
            <a:ext cx="2048510" cy="809625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769620" marR="129539" indent="-632460">
              <a:lnSpc>
                <a:spcPct val="100000"/>
              </a:lnSpc>
              <a:spcBef>
                <a:spcPts val="265"/>
              </a:spcBef>
            </a:pPr>
            <a:r>
              <a:rPr sz="1900" dirty="0">
                <a:latin typeface="Comic Sans MS"/>
                <a:cs typeface="Comic Sans MS"/>
              </a:rPr>
              <a:t>Outside</a:t>
            </a:r>
            <a:r>
              <a:rPr sz="1900" spc="-85" dirty="0">
                <a:latin typeface="Comic Sans MS"/>
                <a:cs typeface="Comic Sans MS"/>
              </a:rPr>
              <a:t> </a:t>
            </a:r>
            <a:r>
              <a:rPr sz="1900" spc="-10" dirty="0">
                <a:latin typeface="Comic Sans MS"/>
                <a:cs typeface="Comic Sans MS"/>
              </a:rPr>
              <a:t>Agency </a:t>
            </a:r>
            <a:r>
              <a:rPr sz="1900" spc="-20" dirty="0">
                <a:latin typeface="Comic Sans MS"/>
                <a:cs typeface="Comic Sans MS"/>
              </a:rPr>
              <a:t>Help</a:t>
            </a:r>
            <a:endParaRPr sz="19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5863" y="460248"/>
            <a:ext cx="3864102" cy="122453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44448" y="550545"/>
            <a:ext cx="310261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7040" marR="5080" indent="-434975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 Narrow"/>
                <a:cs typeface="Arial Narrow"/>
              </a:rPr>
              <a:t>What</a:t>
            </a:r>
            <a:r>
              <a:rPr sz="2000" spc="-6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other</a:t>
            </a:r>
            <a:r>
              <a:rPr sz="2000" spc="-5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services</a:t>
            </a:r>
            <a:r>
              <a:rPr sz="2000" spc="-2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are</a:t>
            </a:r>
            <a:r>
              <a:rPr sz="2000" spc="-55" dirty="0">
                <a:latin typeface="Arial Narrow"/>
                <a:cs typeface="Arial Narrow"/>
              </a:rPr>
              <a:t> </a:t>
            </a:r>
            <a:r>
              <a:rPr sz="2000" spc="-10" dirty="0">
                <a:latin typeface="Arial Narrow"/>
                <a:cs typeface="Arial Narrow"/>
              </a:rPr>
              <a:t>available </a:t>
            </a:r>
            <a:r>
              <a:rPr sz="2000" dirty="0">
                <a:latin typeface="Arial Narrow"/>
                <a:cs typeface="Arial Narrow"/>
              </a:rPr>
              <a:t>for</a:t>
            </a:r>
            <a:r>
              <a:rPr sz="2000" spc="-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children</a:t>
            </a:r>
            <a:r>
              <a:rPr sz="2000" spc="-2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with</a:t>
            </a:r>
            <a:r>
              <a:rPr sz="2000" spc="-45" dirty="0">
                <a:latin typeface="Arial Narrow"/>
                <a:cs typeface="Arial Narrow"/>
              </a:rPr>
              <a:t> </a:t>
            </a:r>
            <a:r>
              <a:rPr sz="2000" spc="-10" dirty="0">
                <a:latin typeface="Arial Narrow"/>
                <a:cs typeface="Arial Narrow"/>
              </a:rPr>
              <a:t>SEND?</a:t>
            </a:r>
            <a:endParaRPr sz="2000">
              <a:latin typeface="Arial Narrow"/>
              <a:cs typeface="Arial Narro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4843" y="1895982"/>
            <a:ext cx="775779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Arial Narrow"/>
                <a:cs typeface="Arial Narrow"/>
              </a:rPr>
              <a:t>There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are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range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of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services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available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to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children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with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SEND</a:t>
            </a:r>
            <a:r>
              <a:rPr sz="1400" spc="-3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and</a:t>
            </a:r>
            <a:r>
              <a:rPr sz="1400" spc="-3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their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families.</a:t>
            </a:r>
            <a:r>
              <a:rPr sz="1400" spc="-20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Examples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of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these</a:t>
            </a:r>
            <a:r>
              <a:rPr sz="1400" spc="-2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services</a:t>
            </a:r>
            <a:r>
              <a:rPr sz="1400" spc="-15" dirty="0">
                <a:latin typeface="Arial Narrow"/>
                <a:cs typeface="Arial Narrow"/>
              </a:rPr>
              <a:t> </a:t>
            </a:r>
            <a:r>
              <a:rPr sz="1400" dirty="0">
                <a:latin typeface="Arial Narrow"/>
                <a:cs typeface="Arial Narrow"/>
              </a:rPr>
              <a:t>include</a:t>
            </a:r>
            <a:r>
              <a:rPr sz="1400" spc="-25" dirty="0">
                <a:latin typeface="Arial Narrow"/>
                <a:cs typeface="Arial Narrow"/>
              </a:rPr>
              <a:t> the</a:t>
            </a:r>
            <a:endParaRPr sz="1400">
              <a:latin typeface="Arial Narrow"/>
              <a:cs typeface="Arial Narro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4843" y="2109038"/>
            <a:ext cx="63182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Arial Narrow"/>
                <a:cs typeface="Arial Narrow"/>
              </a:rPr>
              <a:t>following:</a:t>
            </a:r>
            <a:endParaRPr sz="1400">
              <a:latin typeface="Arial Narrow"/>
              <a:cs typeface="Arial Narro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85259" y="4276344"/>
            <a:ext cx="1655445" cy="160020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4318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40"/>
              </a:spcBef>
            </a:pPr>
            <a:r>
              <a:rPr sz="1400" b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CAMHS</a:t>
            </a:r>
            <a:endParaRPr sz="1400">
              <a:latin typeface="Arial Narrow"/>
              <a:cs typeface="Arial Narrow"/>
            </a:endParaRPr>
          </a:p>
          <a:p>
            <a:pPr marL="99060" marR="90805" indent="-1270" algn="ctr">
              <a:lnSpc>
                <a:spcPct val="100000"/>
              </a:lnSpc>
            </a:pP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Children</a:t>
            </a:r>
            <a:r>
              <a:rPr sz="1400" u="sng" spc="-6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 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and</a:t>
            </a:r>
            <a:r>
              <a:rPr sz="14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Adolescent</a:t>
            </a:r>
            <a:r>
              <a:rPr sz="1400" u="sng" spc="-6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Mental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Health</a:t>
            </a:r>
            <a:r>
              <a:rPr sz="14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Service</a:t>
            </a:r>
            <a:r>
              <a:rPr sz="14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 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to</a:t>
            </a:r>
            <a:r>
              <a:rPr sz="14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support</a:t>
            </a:r>
            <a:r>
              <a:rPr sz="1400" u="sng" spc="-4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children</a:t>
            </a:r>
            <a:r>
              <a:rPr sz="1400" u="sng" spc="-5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 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who</a:t>
            </a:r>
            <a:r>
              <a:rPr sz="14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have</a:t>
            </a:r>
            <a:r>
              <a:rPr sz="1400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difficulties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emotionally</a:t>
            </a:r>
            <a:r>
              <a:rPr sz="14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or</a:t>
            </a:r>
            <a:r>
              <a:rPr sz="1400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3"/>
              </a:rPr>
              <a:t>socially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4"/>
              </a:rPr>
              <a:t>.</a:t>
            </a:r>
            <a:endParaRPr sz="1400">
              <a:latin typeface="Arial Narrow"/>
              <a:cs typeface="Arial Narro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434328" y="4221479"/>
            <a:ext cx="1655445" cy="160020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4191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330"/>
              </a:spcBef>
            </a:pPr>
            <a:r>
              <a:rPr sz="1400" b="1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TAF</a:t>
            </a:r>
            <a:endParaRPr sz="1400">
              <a:latin typeface="Arial Narrow"/>
              <a:cs typeface="Arial Narrow"/>
            </a:endParaRPr>
          </a:p>
          <a:p>
            <a:pPr marL="174625" marR="165735" indent="635" algn="ctr">
              <a:lnSpc>
                <a:spcPct val="100000"/>
              </a:lnSpc>
              <a:spcBef>
                <a:spcPts val="5"/>
              </a:spcBef>
            </a:pP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This</a:t>
            </a:r>
            <a:r>
              <a:rPr sz="1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is a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support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process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to</a:t>
            </a:r>
            <a:r>
              <a:rPr sz="1400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 </a:t>
            </a:r>
            <a:r>
              <a:rPr sz="1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help</a:t>
            </a:r>
            <a:r>
              <a:rPr sz="14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families</a:t>
            </a:r>
            <a:r>
              <a:rPr sz="1400" u="sng" spc="-4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where</a:t>
            </a:r>
            <a:r>
              <a:rPr sz="14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there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are</a:t>
            </a:r>
            <a:r>
              <a:rPr sz="1400" u="sng" spc="-4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difficulties</a:t>
            </a:r>
            <a:r>
              <a:rPr sz="14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 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and</a:t>
            </a:r>
            <a:r>
              <a:rPr sz="14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involves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a</a:t>
            </a:r>
            <a:r>
              <a:rPr sz="1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multi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agency</a:t>
            </a:r>
            <a:r>
              <a:rPr sz="14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5"/>
              </a:rPr>
              <a:t>approach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6"/>
              </a:rPr>
              <a:t>.</a:t>
            </a:r>
            <a:endParaRPr sz="1400">
              <a:latin typeface="Arial Narrow"/>
              <a:cs typeface="Arial Narrow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42416" y="2403348"/>
            <a:ext cx="1945005" cy="138557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419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30"/>
              </a:spcBef>
            </a:pPr>
            <a:r>
              <a:rPr sz="1400" b="1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EPS</a:t>
            </a:r>
            <a:endParaRPr sz="1400">
              <a:latin typeface="Arial Narrow"/>
              <a:cs typeface="Arial Narrow"/>
            </a:endParaRPr>
          </a:p>
          <a:p>
            <a:pPr marL="124460" marR="117475" indent="1905" algn="ctr">
              <a:lnSpc>
                <a:spcPct val="100000"/>
              </a:lnSpc>
              <a:spcBef>
                <a:spcPts val="5"/>
              </a:spcBef>
            </a:pP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The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 Educational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Psychology</a:t>
            </a:r>
            <a:r>
              <a:rPr sz="1400" u="sng" spc="-5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Service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provide</a:t>
            </a:r>
            <a:r>
              <a:rPr sz="14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specialist</a:t>
            </a:r>
            <a:r>
              <a:rPr sz="1400" u="sng" spc="-5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support,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guidance</a:t>
            </a:r>
            <a:r>
              <a:rPr sz="1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and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assessment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for</a:t>
            </a:r>
            <a:r>
              <a:rPr sz="1400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7"/>
              </a:rPr>
              <a:t>children.</a:t>
            </a:r>
            <a:endParaRPr sz="1400">
              <a:latin typeface="Arial Narrow"/>
              <a:cs typeface="Arial Narrow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81044" y="2218944"/>
            <a:ext cx="1656714" cy="1816735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4254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35"/>
              </a:spcBef>
            </a:pPr>
            <a:r>
              <a:rPr sz="1400" b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Nurse</a:t>
            </a:r>
            <a:endParaRPr sz="1400">
              <a:latin typeface="Arial Narrow"/>
              <a:cs typeface="Arial Narrow"/>
            </a:endParaRPr>
          </a:p>
          <a:p>
            <a:pPr marL="130810" marR="122555" indent="635" algn="ctr">
              <a:lnSpc>
                <a:spcPct val="100000"/>
              </a:lnSpc>
            </a:pP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We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have</a:t>
            </a:r>
            <a:r>
              <a:rPr sz="1400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a</a:t>
            </a:r>
            <a:r>
              <a:rPr sz="1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school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nurse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team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who</a:t>
            </a:r>
            <a:r>
              <a:rPr sz="14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supports</a:t>
            </a:r>
            <a:r>
              <a:rPr sz="14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families</a:t>
            </a:r>
            <a:r>
              <a:rPr sz="1400" u="sng" spc="-4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</a:t>
            </a:r>
            <a:r>
              <a:rPr sz="1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with</a:t>
            </a:r>
            <a:r>
              <a:rPr sz="14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a</a:t>
            </a:r>
            <a:r>
              <a:rPr sz="1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range of</a:t>
            </a:r>
            <a:r>
              <a:rPr sz="1400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issues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including</a:t>
            </a:r>
            <a:r>
              <a:rPr sz="1400" u="sng" spc="-7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dietary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advice</a:t>
            </a:r>
            <a:r>
              <a:rPr sz="1400" u="sng" spc="-4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and</a:t>
            </a:r>
            <a:r>
              <a:rPr sz="1400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bedtime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8"/>
              </a:rPr>
              <a:t>routines.</a:t>
            </a:r>
            <a:endParaRPr sz="1400">
              <a:latin typeface="Arial Narrow"/>
              <a:cs typeface="Arial Narrow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01852" y="4276344"/>
            <a:ext cx="2087880" cy="160020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431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40"/>
              </a:spcBef>
            </a:pPr>
            <a:r>
              <a:rPr sz="1400" b="1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DIAS</a:t>
            </a:r>
            <a:endParaRPr sz="1400">
              <a:latin typeface="Arial Narrow"/>
              <a:cs typeface="Arial Narrow"/>
            </a:endParaRPr>
          </a:p>
          <a:p>
            <a:pPr marL="109855" marR="102870" algn="ctr">
              <a:lnSpc>
                <a:spcPct val="100000"/>
              </a:lnSpc>
            </a:pP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A</a:t>
            </a:r>
            <a:r>
              <a:rPr sz="1400" u="sng" spc="-8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Derbyshire</a:t>
            </a:r>
            <a:r>
              <a:rPr sz="14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support</a:t>
            </a:r>
            <a:r>
              <a:rPr sz="1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service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to</a:t>
            </a:r>
            <a:r>
              <a:rPr sz="14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offer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confidential</a:t>
            </a:r>
            <a:r>
              <a:rPr sz="14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support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and</a:t>
            </a:r>
            <a:r>
              <a:rPr sz="14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advice</a:t>
            </a:r>
            <a:r>
              <a:rPr sz="1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for</a:t>
            </a:r>
            <a:r>
              <a:rPr sz="1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parents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of</a:t>
            </a:r>
            <a:r>
              <a:rPr sz="14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children</a:t>
            </a:r>
            <a:r>
              <a:rPr sz="14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with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special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educational</a:t>
            </a:r>
            <a:r>
              <a:rPr sz="14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needs</a:t>
            </a:r>
            <a:r>
              <a:rPr sz="14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 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and</a:t>
            </a:r>
            <a:r>
              <a:rPr sz="14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9"/>
              </a:rPr>
              <a:t>disabilities</a:t>
            </a:r>
            <a:endParaRPr sz="1400">
              <a:latin typeface="Arial Narrow"/>
              <a:cs typeface="Arial Narrow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59652" y="2250948"/>
            <a:ext cx="1656714" cy="160020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4191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30"/>
              </a:spcBef>
            </a:pPr>
            <a:r>
              <a:rPr sz="1400" b="1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SALT</a:t>
            </a:r>
            <a:endParaRPr sz="1400">
              <a:latin typeface="Arial Narrow"/>
              <a:cs typeface="Arial Narrow"/>
            </a:endParaRPr>
          </a:p>
          <a:p>
            <a:pPr marL="97155" marR="85725" indent="-635" algn="ctr">
              <a:lnSpc>
                <a:spcPct val="100000"/>
              </a:lnSpc>
              <a:spcBef>
                <a:spcPts val="5"/>
              </a:spcBef>
            </a:pP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We</a:t>
            </a:r>
            <a:r>
              <a:rPr sz="14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have</a:t>
            </a:r>
            <a:r>
              <a:rPr sz="1400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access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 to</a:t>
            </a:r>
            <a:r>
              <a:rPr sz="14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Speech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and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Language</a:t>
            </a:r>
            <a:r>
              <a:rPr sz="1400" spc="-1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Therapy</a:t>
            </a:r>
            <a:r>
              <a:rPr sz="14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services</a:t>
            </a:r>
            <a:r>
              <a:rPr sz="14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 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and</a:t>
            </a:r>
            <a:r>
              <a:rPr sz="14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can</a:t>
            </a:r>
            <a:r>
              <a:rPr sz="14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refer</a:t>
            </a:r>
            <a:r>
              <a:rPr sz="1400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children</a:t>
            </a:r>
            <a:r>
              <a:rPr sz="14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 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for</a:t>
            </a:r>
            <a:r>
              <a:rPr sz="14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assessment</a:t>
            </a:r>
            <a:r>
              <a:rPr sz="1400" u="sng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 </a:t>
            </a:r>
            <a:r>
              <a:rPr sz="1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and</a:t>
            </a:r>
            <a:r>
              <a:rPr sz="14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Arial Narrow"/>
                <a:cs typeface="Arial Narrow"/>
                <a:hlinkClick r:id="rId10"/>
              </a:rPr>
              <a:t>support.</a:t>
            </a:r>
            <a:endParaRPr sz="1400">
              <a:latin typeface="Arial Narrow"/>
              <a:cs typeface="Arial Narrow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67894" y="5864605"/>
            <a:ext cx="601980" cy="386715"/>
            <a:chOff x="167894" y="5864605"/>
            <a:chExt cx="601980" cy="386715"/>
          </a:xfrm>
        </p:grpSpPr>
        <p:sp>
          <p:nvSpPr>
            <p:cNvPr id="13" name="object 13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524000" y="6074461"/>
            <a:ext cx="5638800" cy="60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270"/>
              </a:lnSpc>
              <a:spcBef>
                <a:spcPts val="100"/>
              </a:spcBef>
            </a:pPr>
            <a:r>
              <a:rPr lang="en-GB" sz="1600" b="1" spc="-2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algn="ctr">
              <a:lnSpc>
                <a:spcPts val="2270"/>
              </a:lnSpc>
            </a:pPr>
            <a:r>
              <a:rPr sz="2000" spc="-50" dirty="0">
                <a:solidFill>
                  <a:srgbClr val="888888"/>
                </a:solidFill>
                <a:latin typeface="Bradley Hand ITC"/>
                <a:cs typeface="Bradley Hand ITC"/>
              </a:rPr>
              <a:t>.</a:t>
            </a:r>
            <a:endParaRPr sz="2000" dirty="0">
              <a:latin typeface="Bradley Hand ITC"/>
              <a:cs typeface="Bradley Hand ITC"/>
            </a:endParaRPr>
          </a:p>
        </p:txBody>
      </p:sp>
      <p:pic>
        <p:nvPicPr>
          <p:cNvPr id="16" name="object 1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860035" y="85343"/>
            <a:ext cx="4175760" cy="1830323"/>
          </a:xfrm>
          <a:prstGeom prst="rect">
            <a:avLst/>
          </a:prstGeom>
        </p:spPr>
      </p:pic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5923788" y="499872"/>
            <a:ext cx="2048510" cy="807720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769620" marR="129539" indent="-632460">
              <a:lnSpc>
                <a:spcPct val="100000"/>
              </a:lnSpc>
              <a:spcBef>
                <a:spcPts val="254"/>
              </a:spcBef>
            </a:pPr>
            <a:r>
              <a:rPr sz="1900" dirty="0">
                <a:latin typeface="Comic Sans MS"/>
                <a:cs typeface="Comic Sans MS"/>
              </a:rPr>
              <a:t>Outside</a:t>
            </a:r>
            <a:r>
              <a:rPr sz="1900" spc="-85" dirty="0">
                <a:latin typeface="Comic Sans MS"/>
                <a:cs typeface="Comic Sans MS"/>
              </a:rPr>
              <a:t> </a:t>
            </a:r>
            <a:r>
              <a:rPr sz="1900" spc="-10" dirty="0">
                <a:latin typeface="Comic Sans MS"/>
                <a:cs typeface="Comic Sans MS"/>
              </a:rPr>
              <a:t>Agency </a:t>
            </a:r>
            <a:r>
              <a:rPr sz="1900" spc="-20" dirty="0">
                <a:latin typeface="Comic Sans MS"/>
                <a:cs typeface="Comic Sans MS"/>
              </a:rPr>
              <a:t>Help</a:t>
            </a:r>
            <a:endParaRPr sz="19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3127" y="3043427"/>
            <a:ext cx="7512558" cy="168935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00201" y="3126994"/>
            <a:ext cx="682434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  <a:hlinkClick r:id="rId2"/>
              </a:rPr>
              <a:t>There</a:t>
            </a:r>
            <a:r>
              <a:rPr sz="1800" spc="-4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are</a:t>
            </a:r>
            <a:r>
              <a:rPr sz="1800" spc="-35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a</a:t>
            </a:r>
            <a:r>
              <a:rPr sz="1800" spc="-5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range</a:t>
            </a:r>
            <a:r>
              <a:rPr sz="1800" spc="-2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of</a:t>
            </a:r>
            <a:r>
              <a:rPr sz="1800" spc="-5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services</a:t>
            </a:r>
            <a:r>
              <a:rPr sz="1800" spc="-5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available</a:t>
            </a:r>
            <a:r>
              <a:rPr sz="1800" spc="-2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to</a:t>
            </a:r>
            <a:r>
              <a:rPr sz="1800" spc="-5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families</a:t>
            </a:r>
            <a:r>
              <a:rPr sz="1800" spc="-25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of</a:t>
            </a:r>
            <a:r>
              <a:rPr sz="1800" spc="-4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children</a:t>
            </a:r>
            <a:r>
              <a:rPr sz="1800" spc="-35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with</a:t>
            </a:r>
            <a:r>
              <a:rPr sz="1800" spc="-50" dirty="0">
                <a:latin typeface="Arial Narrow"/>
                <a:cs typeface="Arial Narrow"/>
                <a:hlinkClick r:id="rId2"/>
              </a:rPr>
              <a:t> </a:t>
            </a:r>
            <a:r>
              <a:rPr sz="1800" spc="-10" dirty="0">
                <a:latin typeface="Arial Narrow"/>
                <a:cs typeface="Arial Narrow"/>
                <a:hlinkClick r:id="rId2"/>
              </a:rPr>
              <a:t>SEND.</a:t>
            </a:r>
            <a:endParaRPr sz="180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>
              <a:latin typeface="Arial Narrow"/>
              <a:cs typeface="Arial Narrow"/>
            </a:endParaRPr>
          </a:p>
          <a:p>
            <a:pPr marL="12700" marR="5080" algn="ctr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  <a:hlinkClick r:id="rId2"/>
              </a:rPr>
              <a:t>DIASS</a:t>
            </a:r>
            <a:r>
              <a:rPr sz="1800" spc="-4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are</a:t>
            </a:r>
            <a:r>
              <a:rPr sz="1800" spc="-35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also</a:t>
            </a:r>
            <a:r>
              <a:rPr sz="1800" spc="-5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able</a:t>
            </a:r>
            <a:r>
              <a:rPr sz="1800" spc="-25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to</a:t>
            </a:r>
            <a:r>
              <a:rPr sz="1800" spc="-45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offer</a:t>
            </a:r>
            <a:r>
              <a:rPr sz="1800" spc="-3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independent advice</a:t>
            </a:r>
            <a:r>
              <a:rPr sz="1800" spc="-30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and</a:t>
            </a:r>
            <a:r>
              <a:rPr sz="1800" spc="-35" dirty="0">
                <a:latin typeface="Arial Narrow"/>
                <a:cs typeface="Arial Narrow"/>
                <a:hlinkClick r:id="rId2"/>
              </a:rPr>
              <a:t> </a:t>
            </a:r>
            <a:r>
              <a:rPr sz="1800" dirty="0">
                <a:latin typeface="Arial Narrow"/>
                <a:cs typeface="Arial Narrow"/>
                <a:hlinkClick r:id="rId2"/>
              </a:rPr>
              <a:t>support.</a:t>
            </a:r>
            <a:r>
              <a:rPr sz="1800" spc="385" dirty="0"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Click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here</a:t>
            </a:r>
            <a:r>
              <a:rPr sz="1800" spc="-35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for</a:t>
            </a:r>
            <a:r>
              <a:rPr sz="1800" spc="-40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 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more</a:t>
            </a:r>
            <a:r>
              <a:rPr sz="1800" spc="-20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4"/>
              </a:rPr>
              <a:t>details.</a:t>
            </a:r>
            <a:endParaRPr sz="1800">
              <a:latin typeface="Arial Narrow"/>
              <a:cs typeface="Arial Narrow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67894" y="5792978"/>
            <a:ext cx="601980" cy="386715"/>
            <a:chOff x="167894" y="5792978"/>
            <a:chExt cx="601980" cy="386715"/>
          </a:xfrm>
        </p:grpSpPr>
        <p:sp>
          <p:nvSpPr>
            <p:cNvPr id="5" name="object 5"/>
            <p:cNvSpPr/>
            <p:nvPr/>
          </p:nvSpPr>
          <p:spPr>
            <a:xfrm>
              <a:off x="180594" y="580567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80594" y="580567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07491" y="915924"/>
            <a:ext cx="4557522" cy="1643634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758748" y="1014222"/>
            <a:ext cx="3732529" cy="1031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95"/>
              </a:spcBef>
            </a:pPr>
            <a:r>
              <a:rPr dirty="0"/>
              <a:t>Who</a:t>
            </a:r>
            <a:r>
              <a:rPr spc="-30" dirty="0"/>
              <a:t> </a:t>
            </a:r>
            <a:r>
              <a:rPr dirty="0"/>
              <a:t>can</a:t>
            </a:r>
            <a:r>
              <a:rPr spc="-20" dirty="0"/>
              <a:t> </a:t>
            </a:r>
            <a:r>
              <a:rPr dirty="0"/>
              <a:t>I</a:t>
            </a:r>
            <a:r>
              <a:rPr spc="-15" dirty="0"/>
              <a:t> </a:t>
            </a:r>
            <a:r>
              <a:rPr dirty="0"/>
              <a:t>contact</a:t>
            </a:r>
            <a:r>
              <a:rPr spc="-20" dirty="0"/>
              <a:t> </a:t>
            </a:r>
            <a:r>
              <a:rPr dirty="0"/>
              <a:t>to</a:t>
            </a:r>
            <a:r>
              <a:rPr spc="-25" dirty="0"/>
              <a:t> </a:t>
            </a:r>
            <a:r>
              <a:rPr dirty="0"/>
              <a:t>find</a:t>
            </a:r>
            <a:r>
              <a:rPr spc="-15" dirty="0"/>
              <a:t> </a:t>
            </a:r>
            <a:r>
              <a:rPr dirty="0"/>
              <a:t>out</a:t>
            </a:r>
            <a:r>
              <a:rPr spc="-10" dirty="0"/>
              <a:t> about </a:t>
            </a:r>
            <a:r>
              <a:rPr dirty="0"/>
              <a:t>other</a:t>
            </a:r>
            <a:r>
              <a:rPr spc="-35" dirty="0"/>
              <a:t> </a:t>
            </a:r>
            <a:r>
              <a:rPr dirty="0"/>
              <a:t>support</a:t>
            </a:r>
            <a:r>
              <a:rPr spc="-25" dirty="0"/>
              <a:t> </a:t>
            </a:r>
            <a:r>
              <a:rPr dirty="0"/>
              <a:t>for</a:t>
            </a:r>
            <a:r>
              <a:rPr spc="-45" dirty="0"/>
              <a:t> </a:t>
            </a:r>
            <a:r>
              <a:rPr dirty="0"/>
              <a:t>children</a:t>
            </a:r>
            <a:r>
              <a:rPr spc="-20" dirty="0"/>
              <a:t> </a:t>
            </a:r>
            <a:r>
              <a:rPr dirty="0"/>
              <a:t>with</a:t>
            </a:r>
            <a:r>
              <a:rPr spc="-35" dirty="0"/>
              <a:t> </a:t>
            </a:r>
            <a:r>
              <a:rPr spc="-20" dirty="0"/>
              <a:t>SEND </a:t>
            </a:r>
            <a:r>
              <a:rPr dirty="0"/>
              <a:t>and</a:t>
            </a:r>
            <a:r>
              <a:rPr spc="-20" dirty="0"/>
              <a:t> </a:t>
            </a:r>
            <a:r>
              <a:rPr dirty="0"/>
              <a:t>their</a:t>
            </a:r>
            <a:r>
              <a:rPr spc="-25" dirty="0"/>
              <a:t> </a:t>
            </a:r>
            <a:r>
              <a:rPr spc="-10" dirty="0"/>
              <a:t>families?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57400" y="5332272"/>
            <a:ext cx="5567146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88408" y="260604"/>
            <a:ext cx="4175760" cy="1828800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5905500" y="591312"/>
            <a:ext cx="1941830" cy="893444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274320" marR="264795" indent="252729">
              <a:lnSpc>
                <a:spcPct val="100000"/>
              </a:lnSpc>
              <a:spcBef>
                <a:spcPts val="265"/>
              </a:spcBef>
            </a:pPr>
            <a:r>
              <a:rPr sz="1900" spc="-10" dirty="0">
                <a:latin typeface="Comic Sans MS"/>
                <a:cs typeface="Comic Sans MS"/>
              </a:rPr>
              <a:t>Outside </a:t>
            </a:r>
            <a:r>
              <a:rPr sz="1900" dirty="0">
                <a:latin typeface="Comic Sans MS"/>
                <a:cs typeface="Comic Sans MS"/>
              </a:rPr>
              <a:t>Agency</a:t>
            </a:r>
            <a:r>
              <a:rPr sz="1900" spc="-65" dirty="0">
                <a:latin typeface="Comic Sans MS"/>
                <a:cs typeface="Comic Sans MS"/>
              </a:rPr>
              <a:t> </a:t>
            </a:r>
            <a:r>
              <a:rPr sz="1900" spc="-20" dirty="0">
                <a:latin typeface="Comic Sans MS"/>
                <a:cs typeface="Comic Sans MS"/>
              </a:rPr>
              <a:t>Help</a:t>
            </a:r>
            <a:endParaRPr sz="19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84120" y="100584"/>
            <a:ext cx="3944111" cy="137922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9495" y="188976"/>
            <a:ext cx="1799844" cy="119938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39495" y="188976"/>
            <a:ext cx="1800225" cy="1199515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20"/>
              </a:spcBef>
            </a:pPr>
            <a:r>
              <a:rPr sz="1800" b="1" spc="-20" dirty="0">
                <a:latin typeface="Arial Narrow"/>
                <a:cs typeface="Arial Narrow"/>
              </a:rPr>
              <a:t>ADHD</a:t>
            </a:r>
            <a:endParaRPr sz="1800">
              <a:latin typeface="Arial Narrow"/>
              <a:cs typeface="Arial Narrow"/>
            </a:endParaRPr>
          </a:p>
          <a:p>
            <a:pPr marL="241300" marR="232410" algn="ctr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Attention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Deficit Hyperactivity Disorder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27376" y="2852927"/>
            <a:ext cx="1799844" cy="1190244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627376" y="2852927"/>
            <a:ext cx="1800225" cy="119062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325"/>
              </a:spcBef>
            </a:pPr>
            <a:r>
              <a:rPr sz="1800" b="1" spc="-10" dirty="0">
                <a:latin typeface="Arial Narrow"/>
                <a:cs typeface="Arial Narrow"/>
              </a:rPr>
              <a:t>EP/EPS</a:t>
            </a:r>
            <a:endParaRPr sz="1800">
              <a:latin typeface="Arial Narrow"/>
              <a:cs typeface="Arial Narrow"/>
            </a:endParaRPr>
          </a:p>
          <a:p>
            <a:pPr marL="320675" marR="313690" indent="3175" algn="ctr">
              <a:lnSpc>
                <a:spcPct val="100000"/>
              </a:lnSpc>
            </a:pPr>
            <a:r>
              <a:rPr sz="1800" spc="-10" dirty="0">
                <a:latin typeface="Arial Narrow"/>
                <a:cs typeface="Arial Narrow"/>
              </a:rPr>
              <a:t>Educational </a:t>
            </a:r>
            <a:r>
              <a:rPr sz="1800" dirty="0">
                <a:latin typeface="Arial Narrow"/>
                <a:cs typeface="Arial Narrow"/>
              </a:rPr>
              <a:t>Psychologist</a:t>
            </a:r>
            <a:r>
              <a:rPr sz="1800" spc="-100" dirty="0">
                <a:latin typeface="Arial Narrow"/>
                <a:cs typeface="Arial Narrow"/>
              </a:rPr>
              <a:t> </a:t>
            </a:r>
            <a:r>
              <a:rPr sz="1800" spc="-50" dirty="0">
                <a:latin typeface="Arial Narrow"/>
                <a:cs typeface="Arial Narrow"/>
              </a:rPr>
              <a:t>/ </a:t>
            </a:r>
            <a:r>
              <a:rPr sz="1800" spc="-10" dirty="0">
                <a:latin typeface="Arial Narrow"/>
                <a:cs typeface="Arial Narrow"/>
              </a:rPr>
              <a:t>Services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27376" y="1557527"/>
            <a:ext cx="1799844" cy="1199388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627376" y="1557527"/>
            <a:ext cx="1800225" cy="119951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25"/>
              </a:spcBef>
            </a:pPr>
            <a:r>
              <a:rPr sz="1800" b="1" spc="-20" dirty="0">
                <a:latin typeface="Arial Narrow"/>
                <a:cs typeface="Arial Narrow"/>
              </a:rPr>
              <a:t>EHCP</a:t>
            </a:r>
            <a:endParaRPr sz="1800">
              <a:latin typeface="Arial Narrow"/>
              <a:cs typeface="Arial Narrow"/>
            </a:endParaRPr>
          </a:p>
          <a:p>
            <a:pPr marL="159385" marR="150495" algn="ctr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Education,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Health </a:t>
            </a:r>
            <a:r>
              <a:rPr sz="1800" dirty="0">
                <a:latin typeface="Arial Narrow"/>
                <a:cs typeface="Arial Narrow"/>
              </a:rPr>
              <a:t>and Care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Plan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39495" y="4076700"/>
            <a:ext cx="1799844" cy="1200912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539495" y="4076700"/>
            <a:ext cx="1800225" cy="120142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30"/>
              </a:spcBef>
            </a:pPr>
            <a:r>
              <a:rPr sz="1800" b="1" spc="-10" dirty="0">
                <a:latin typeface="Arial Narrow"/>
                <a:cs typeface="Arial Narrow"/>
              </a:rPr>
              <a:t>CAMHS</a:t>
            </a:r>
            <a:endParaRPr sz="1800">
              <a:latin typeface="Arial Narrow"/>
              <a:cs typeface="Arial Narrow"/>
            </a:endParaRPr>
          </a:p>
          <a:p>
            <a:pPr marL="128905" marR="120650" indent="635" algn="ctr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and </a:t>
            </a:r>
            <a:r>
              <a:rPr sz="1800" dirty="0">
                <a:latin typeface="Arial Narrow"/>
                <a:cs typeface="Arial Narrow"/>
              </a:rPr>
              <a:t>Adolescent</a:t>
            </a:r>
            <a:r>
              <a:rPr sz="1800" spc="-8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Mental </a:t>
            </a:r>
            <a:r>
              <a:rPr sz="1800" dirty="0">
                <a:latin typeface="Arial Narrow"/>
                <a:cs typeface="Arial Narrow"/>
              </a:rPr>
              <a:t>Health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Service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39495" y="2781300"/>
            <a:ext cx="1799844" cy="1200912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539495" y="2781300"/>
            <a:ext cx="1800225" cy="120142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30"/>
              </a:spcBef>
            </a:pPr>
            <a:r>
              <a:rPr sz="1800" b="1" spc="-25" dirty="0">
                <a:latin typeface="Arial Narrow"/>
                <a:cs typeface="Arial Narrow"/>
              </a:rPr>
              <a:t>ASD</a:t>
            </a:r>
            <a:endParaRPr sz="1800">
              <a:latin typeface="Arial Narrow"/>
              <a:cs typeface="Arial Narrow"/>
            </a:endParaRPr>
          </a:p>
          <a:p>
            <a:pPr marL="171450" marR="163830" algn="ctr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Autistic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Spectrum Disorder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9495" y="1484375"/>
            <a:ext cx="1799844" cy="1199388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539495" y="1484375"/>
            <a:ext cx="1800225" cy="119951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25"/>
              </a:spcBef>
            </a:pPr>
            <a:r>
              <a:rPr sz="1800" b="1" spc="-25" dirty="0">
                <a:latin typeface="Arial Narrow"/>
                <a:cs typeface="Arial Narrow"/>
              </a:rPr>
              <a:t>AS</a:t>
            </a:r>
            <a:endParaRPr sz="1800">
              <a:latin typeface="Arial Narrow"/>
              <a:cs typeface="Arial Narrow"/>
            </a:endParaRPr>
          </a:p>
          <a:p>
            <a:pPr marL="635" algn="ctr">
              <a:lnSpc>
                <a:spcPct val="100000"/>
              </a:lnSpc>
            </a:pPr>
            <a:r>
              <a:rPr sz="1800" spc="-10" dirty="0">
                <a:latin typeface="Arial Narrow"/>
                <a:cs typeface="Arial Narrow"/>
              </a:rPr>
              <a:t>Asperger</a:t>
            </a:r>
            <a:endParaRPr sz="180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1800" spc="-10" dirty="0">
                <a:latin typeface="Arial Narrow"/>
                <a:cs typeface="Arial Narrow"/>
              </a:rPr>
              <a:t>Syndrome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5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627376" y="4149852"/>
            <a:ext cx="1799844" cy="1190244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2627376" y="4149852"/>
            <a:ext cx="1800225" cy="119062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30"/>
              </a:spcBef>
            </a:pPr>
            <a:r>
              <a:rPr sz="1800" b="1" spc="-25" dirty="0">
                <a:latin typeface="Arial Narrow"/>
                <a:cs typeface="Arial Narrow"/>
              </a:rPr>
              <a:t>GLD</a:t>
            </a:r>
            <a:endParaRPr sz="180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Global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Learning</a:t>
            </a:r>
            <a:endParaRPr sz="180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1800" spc="-10" dirty="0">
                <a:latin typeface="Arial Narrow"/>
                <a:cs typeface="Arial Narrow"/>
              </a:rPr>
              <a:t>Delay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7" name="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626864" y="2831592"/>
            <a:ext cx="1801367" cy="1191767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4643628" y="2861309"/>
            <a:ext cx="180022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2225" algn="ctr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Arial Narrow"/>
                <a:cs typeface="Arial Narrow"/>
              </a:rPr>
              <a:t>OT/PT</a:t>
            </a:r>
            <a:endParaRPr sz="1800">
              <a:latin typeface="Arial Narrow"/>
              <a:cs typeface="Arial Narrow"/>
            </a:endParaRPr>
          </a:p>
          <a:p>
            <a:pPr marL="291465" marR="315595" indent="635" algn="ctr">
              <a:lnSpc>
                <a:spcPct val="100000"/>
              </a:lnSpc>
            </a:pPr>
            <a:r>
              <a:rPr sz="1800" spc="-10" dirty="0">
                <a:latin typeface="Arial Narrow"/>
                <a:cs typeface="Arial Narrow"/>
              </a:rPr>
              <a:t>Occupational/ Physiotherapy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19" name="object 1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659880" y="2781300"/>
            <a:ext cx="1799844" cy="1200912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6659880" y="2781300"/>
            <a:ext cx="1800225" cy="120142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30"/>
              </a:spcBef>
            </a:pPr>
            <a:r>
              <a:rPr sz="1800" b="1" spc="-20" dirty="0">
                <a:latin typeface="Arial Narrow"/>
                <a:cs typeface="Arial Narrow"/>
              </a:rPr>
              <a:t>SLT</a:t>
            </a:r>
            <a:r>
              <a:rPr sz="1800" b="1" spc="-3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or</a:t>
            </a:r>
            <a:r>
              <a:rPr sz="1800" b="1" spc="-30" dirty="0">
                <a:latin typeface="Arial Narrow"/>
                <a:cs typeface="Arial Narrow"/>
              </a:rPr>
              <a:t> </a:t>
            </a:r>
            <a:r>
              <a:rPr sz="1800" b="1" spc="-20" dirty="0">
                <a:latin typeface="Arial Narrow"/>
                <a:cs typeface="Arial Narrow"/>
              </a:rPr>
              <a:t>SALT</a:t>
            </a:r>
            <a:endParaRPr sz="1800">
              <a:latin typeface="Arial Narrow"/>
              <a:cs typeface="Arial Narrow"/>
            </a:endParaRPr>
          </a:p>
          <a:p>
            <a:pPr marL="141605" marR="133985" algn="ctr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Speech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and </a:t>
            </a:r>
            <a:r>
              <a:rPr sz="1800" spc="-10" dirty="0">
                <a:latin typeface="Arial Narrow"/>
                <a:cs typeface="Arial Narrow"/>
              </a:rPr>
              <a:t>Language Therapy/Therapist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59880" y="1484375"/>
            <a:ext cx="1799844" cy="1199388"/>
          </a:xfrm>
          <a:prstGeom prst="rect">
            <a:avLst/>
          </a:prstGeom>
        </p:spPr>
      </p:pic>
      <p:sp>
        <p:nvSpPr>
          <p:cNvPr id="22" name="object 22"/>
          <p:cNvSpPr txBox="1"/>
          <p:nvPr/>
        </p:nvSpPr>
        <p:spPr>
          <a:xfrm>
            <a:off x="6659880" y="1484375"/>
            <a:ext cx="1800225" cy="119951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25"/>
              </a:spcBef>
            </a:pPr>
            <a:r>
              <a:rPr sz="1800" b="1" spc="-20" dirty="0">
                <a:latin typeface="Arial Narrow"/>
                <a:cs typeface="Arial Narrow"/>
              </a:rPr>
              <a:t>SEND</a:t>
            </a:r>
            <a:endParaRPr sz="1800">
              <a:latin typeface="Arial Narrow"/>
              <a:cs typeface="Arial Narrow"/>
            </a:endParaRPr>
          </a:p>
          <a:p>
            <a:pPr marL="112395" marR="103505" indent="1270" algn="ctr">
              <a:lnSpc>
                <a:spcPct val="100000"/>
              </a:lnSpc>
            </a:pPr>
            <a:r>
              <a:rPr sz="1800" spc="-10" dirty="0">
                <a:latin typeface="Arial Narrow"/>
                <a:cs typeface="Arial Narrow"/>
              </a:rPr>
              <a:t>Special </a:t>
            </a:r>
            <a:r>
              <a:rPr sz="1800" dirty="0">
                <a:latin typeface="Arial Narrow"/>
                <a:cs typeface="Arial Narrow"/>
              </a:rPr>
              <a:t>Educational</a:t>
            </a:r>
            <a:r>
              <a:rPr sz="1800" spc="-8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Needs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Disabilities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23" name="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659880" y="188976"/>
            <a:ext cx="1799844" cy="1190244"/>
          </a:xfrm>
          <a:prstGeom prst="rect">
            <a:avLst/>
          </a:prstGeom>
        </p:spPr>
      </p:pic>
      <p:sp>
        <p:nvSpPr>
          <p:cNvPr id="24" name="object 24"/>
          <p:cNvSpPr txBox="1"/>
          <p:nvPr/>
        </p:nvSpPr>
        <p:spPr>
          <a:xfrm>
            <a:off x="6659880" y="188976"/>
            <a:ext cx="1800225" cy="1190625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20"/>
              </a:spcBef>
            </a:pPr>
            <a:r>
              <a:rPr sz="1800" b="1" spc="-10" dirty="0">
                <a:latin typeface="Arial Narrow"/>
                <a:cs typeface="Arial Narrow"/>
              </a:rPr>
              <a:t>SENDCO</a:t>
            </a:r>
            <a:endParaRPr sz="1800">
              <a:latin typeface="Arial Narrow"/>
              <a:cs typeface="Arial Narrow"/>
            </a:endParaRPr>
          </a:p>
          <a:p>
            <a:pPr marL="112395" marR="103505" indent="1270" algn="ctr">
              <a:lnSpc>
                <a:spcPct val="100000"/>
              </a:lnSpc>
              <a:spcBef>
                <a:spcPts val="5"/>
              </a:spcBef>
            </a:pPr>
            <a:r>
              <a:rPr sz="1800" spc="-10" dirty="0">
                <a:latin typeface="Arial Narrow"/>
                <a:cs typeface="Arial Narrow"/>
              </a:rPr>
              <a:t>Special </a:t>
            </a:r>
            <a:r>
              <a:rPr sz="1800" dirty="0">
                <a:latin typeface="Arial Narrow"/>
                <a:cs typeface="Arial Narrow"/>
              </a:rPr>
              <a:t>Educational</a:t>
            </a:r>
            <a:r>
              <a:rPr sz="1800" spc="-8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Needs Co-ordinator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25" name="object 2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665976" y="4087367"/>
            <a:ext cx="1799844" cy="1315212"/>
          </a:xfrm>
          <a:prstGeom prst="rect">
            <a:avLst/>
          </a:prstGeom>
        </p:spPr>
      </p:pic>
      <p:sp>
        <p:nvSpPr>
          <p:cNvPr id="26" name="object 26"/>
          <p:cNvSpPr txBox="1"/>
          <p:nvPr/>
        </p:nvSpPr>
        <p:spPr>
          <a:xfrm>
            <a:off x="6665976" y="4087367"/>
            <a:ext cx="1800225" cy="131572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" algn="ctr">
              <a:lnSpc>
                <a:spcPts val="1914"/>
              </a:lnSpc>
              <a:spcBef>
                <a:spcPts val="340"/>
              </a:spcBef>
            </a:pPr>
            <a:r>
              <a:rPr sz="1600" b="1" spc="-10" dirty="0">
                <a:latin typeface="Arial Narrow"/>
                <a:cs typeface="Arial Narrow"/>
              </a:rPr>
              <a:t>DIASS</a:t>
            </a:r>
            <a:endParaRPr sz="1600">
              <a:latin typeface="Arial Narrow"/>
              <a:cs typeface="Arial Narrow"/>
            </a:endParaRPr>
          </a:p>
          <a:p>
            <a:pPr marL="177800" marR="162560" indent="-9525" algn="just">
              <a:lnSpc>
                <a:spcPts val="1920"/>
              </a:lnSpc>
              <a:spcBef>
                <a:spcPts val="60"/>
              </a:spcBef>
            </a:pPr>
            <a:r>
              <a:rPr sz="1600" dirty="0">
                <a:latin typeface="Arial Narrow"/>
                <a:cs typeface="Arial Narrow"/>
              </a:rPr>
              <a:t>Special</a:t>
            </a:r>
            <a:r>
              <a:rPr sz="1600" spc="-5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Educational </a:t>
            </a:r>
            <a:r>
              <a:rPr sz="1600" dirty="0">
                <a:latin typeface="Arial Narrow"/>
                <a:cs typeface="Arial Narrow"/>
              </a:rPr>
              <a:t>Needs</a:t>
            </a:r>
            <a:r>
              <a:rPr sz="1600" spc="-4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Information and</a:t>
            </a:r>
            <a:r>
              <a:rPr sz="1600" spc="-100" dirty="0">
                <a:latin typeface="Arial Narrow"/>
                <a:cs typeface="Arial Narrow"/>
              </a:rPr>
              <a:t> </a:t>
            </a:r>
            <a:r>
              <a:rPr sz="1600" dirty="0">
                <a:latin typeface="Arial Narrow"/>
                <a:cs typeface="Arial Narrow"/>
              </a:rPr>
              <a:t>Advice</a:t>
            </a:r>
            <a:r>
              <a:rPr sz="1600" spc="-15" dirty="0">
                <a:latin typeface="Arial Narrow"/>
                <a:cs typeface="Arial Narrow"/>
              </a:rPr>
              <a:t> </a:t>
            </a:r>
            <a:r>
              <a:rPr sz="1600" spc="-10" dirty="0">
                <a:latin typeface="Arial Narrow"/>
                <a:cs typeface="Arial Narrow"/>
              </a:rPr>
              <a:t>Support</a:t>
            </a:r>
            <a:endParaRPr sz="1600">
              <a:latin typeface="Arial Narrow"/>
              <a:cs typeface="Arial Narrow"/>
            </a:endParaRPr>
          </a:p>
          <a:p>
            <a:pPr algn="ctr">
              <a:lnSpc>
                <a:spcPts val="1860"/>
              </a:lnSpc>
            </a:pPr>
            <a:r>
              <a:rPr sz="1600" spc="-10" dirty="0">
                <a:latin typeface="Arial Narrow"/>
                <a:cs typeface="Arial Narrow"/>
              </a:rPr>
              <a:t>Service</a:t>
            </a:r>
            <a:endParaRPr sz="1600">
              <a:latin typeface="Arial Narrow"/>
              <a:cs typeface="Arial Narrow"/>
            </a:endParaRPr>
          </a:p>
        </p:txBody>
      </p:sp>
      <p:pic>
        <p:nvPicPr>
          <p:cNvPr id="27" name="object 2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643628" y="1557527"/>
            <a:ext cx="1799844" cy="1199388"/>
          </a:xfrm>
          <a:prstGeom prst="rect">
            <a:avLst/>
          </a:prstGeom>
        </p:spPr>
      </p:pic>
      <p:sp>
        <p:nvSpPr>
          <p:cNvPr id="28" name="object 28"/>
          <p:cNvSpPr txBox="1"/>
          <p:nvPr/>
        </p:nvSpPr>
        <p:spPr>
          <a:xfrm>
            <a:off x="4643628" y="1586229"/>
            <a:ext cx="180022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b="1" spc="-25" dirty="0">
                <a:latin typeface="Arial Narrow"/>
                <a:cs typeface="Arial Narrow"/>
              </a:rPr>
              <a:t>ILP</a:t>
            </a:r>
            <a:endParaRPr sz="1800">
              <a:latin typeface="Arial Narrow"/>
              <a:cs typeface="Arial Narrow"/>
            </a:endParaRPr>
          </a:p>
          <a:p>
            <a:pPr marL="113664" marR="106680" algn="ctr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Individual</a:t>
            </a:r>
            <a:r>
              <a:rPr sz="1800" spc="-8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Learning </a:t>
            </a:r>
            <a:r>
              <a:rPr sz="1800" dirty="0">
                <a:latin typeface="Arial Narrow"/>
                <a:cs typeface="Arial Narrow"/>
              </a:rPr>
              <a:t>Plan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100" dirty="0">
                <a:latin typeface="Arial Narrow"/>
                <a:cs typeface="Arial Narrow"/>
              </a:rPr>
              <a:t>(Speech</a:t>
            </a:r>
            <a:r>
              <a:rPr sz="1100" spc="-50" dirty="0">
                <a:latin typeface="Arial Narrow"/>
                <a:cs typeface="Arial Narrow"/>
              </a:rPr>
              <a:t> </a:t>
            </a:r>
            <a:r>
              <a:rPr sz="1100" spc="-10" dirty="0">
                <a:latin typeface="Arial Narrow"/>
                <a:cs typeface="Arial Narrow"/>
              </a:rPr>
              <a:t>therapy)</a:t>
            </a:r>
            <a:endParaRPr sz="1100">
              <a:latin typeface="Arial Narrow"/>
              <a:cs typeface="Arial Narrow"/>
            </a:endParaRPr>
          </a:p>
        </p:txBody>
      </p:sp>
      <p:pic>
        <p:nvPicPr>
          <p:cNvPr id="29" name="object 2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627376" y="5445252"/>
            <a:ext cx="1799844" cy="1199388"/>
          </a:xfrm>
          <a:prstGeom prst="rect">
            <a:avLst/>
          </a:prstGeom>
        </p:spPr>
      </p:pic>
      <p:sp>
        <p:nvSpPr>
          <p:cNvPr id="30" name="object 30"/>
          <p:cNvSpPr txBox="1"/>
          <p:nvPr/>
        </p:nvSpPr>
        <p:spPr>
          <a:xfrm>
            <a:off x="2627376" y="5445252"/>
            <a:ext cx="1800225" cy="119951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30"/>
              </a:spcBef>
            </a:pPr>
            <a:r>
              <a:rPr sz="1800" b="1" spc="-25" dirty="0">
                <a:latin typeface="Arial Narrow"/>
                <a:cs typeface="Arial Narrow"/>
              </a:rPr>
              <a:t>HI</a:t>
            </a:r>
            <a:endParaRPr sz="1800">
              <a:latin typeface="Arial Narrow"/>
              <a:cs typeface="Arial Narrow"/>
            </a:endParaRPr>
          </a:p>
          <a:p>
            <a:pPr algn="ctr">
              <a:lnSpc>
                <a:spcPct val="100000"/>
              </a:lnSpc>
            </a:pPr>
            <a:r>
              <a:rPr sz="1800" spc="-10" dirty="0">
                <a:latin typeface="Arial Narrow"/>
                <a:cs typeface="Arial Narrow"/>
              </a:rPr>
              <a:t>Hearing</a:t>
            </a:r>
            <a:endParaRPr sz="1800">
              <a:latin typeface="Arial Narrow"/>
              <a:cs typeface="Arial Narrow"/>
            </a:endParaRPr>
          </a:p>
          <a:p>
            <a:pPr marL="1270" algn="ctr">
              <a:lnSpc>
                <a:spcPct val="100000"/>
              </a:lnSpc>
            </a:pPr>
            <a:r>
              <a:rPr sz="1800" spc="-10" dirty="0">
                <a:latin typeface="Arial Narrow"/>
                <a:cs typeface="Arial Narrow"/>
              </a:rPr>
              <a:t>Impairment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31" name="object 3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693920" y="5445252"/>
            <a:ext cx="1799844" cy="1199388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4693920" y="5445252"/>
            <a:ext cx="1800225" cy="119951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330"/>
              </a:spcBef>
            </a:pPr>
            <a:r>
              <a:rPr sz="1800" b="1" spc="-25" dirty="0">
                <a:latin typeface="Arial Narrow"/>
                <a:cs typeface="Arial Narrow"/>
              </a:rPr>
              <a:t>VI</a:t>
            </a:r>
            <a:endParaRPr sz="1800">
              <a:latin typeface="Arial Narrow"/>
              <a:cs typeface="Arial Narrow"/>
            </a:endParaRPr>
          </a:p>
          <a:p>
            <a:pPr marL="1905" algn="ctr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Visual</a:t>
            </a:r>
            <a:r>
              <a:rPr sz="1800" spc="-7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Impairment</a:t>
            </a:r>
            <a:endParaRPr sz="1800">
              <a:latin typeface="Arial Narrow"/>
              <a:cs typeface="Arial Narrow"/>
            </a:endParaRPr>
          </a:p>
        </p:txBody>
      </p:sp>
      <p:pic>
        <p:nvPicPr>
          <p:cNvPr id="33" name="object 3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643628" y="4101084"/>
            <a:ext cx="1799844" cy="1199387"/>
          </a:xfrm>
          <a:prstGeom prst="rect">
            <a:avLst/>
          </a:prstGeom>
        </p:spPr>
      </p:pic>
      <p:sp>
        <p:nvSpPr>
          <p:cNvPr id="34" name="object 34"/>
          <p:cNvSpPr txBox="1"/>
          <p:nvPr/>
        </p:nvSpPr>
        <p:spPr>
          <a:xfrm>
            <a:off x="4643628" y="4130167"/>
            <a:ext cx="180022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0"/>
              </a:spcBef>
            </a:pPr>
            <a:r>
              <a:rPr sz="1800" b="1" spc="-25" dirty="0">
                <a:latin typeface="Arial Narrow"/>
                <a:cs typeface="Arial Narrow"/>
              </a:rPr>
              <a:t>SLD</a:t>
            </a:r>
            <a:endParaRPr sz="1800">
              <a:latin typeface="Arial Narrow"/>
              <a:cs typeface="Arial Narrow"/>
            </a:endParaRPr>
          </a:p>
          <a:p>
            <a:pPr marL="182245" marR="173990" algn="ctr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Specific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Learning Difficulty</a:t>
            </a:r>
            <a:endParaRPr sz="1800">
              <a:latin typeface="Arial Narrow"/>
              <a:cs typeface="Arial Narrow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167894" y="6009385"/>
            <a:ext cx="601980" cy="386715"/>
            <a:chOff x="167894" y="6009385"/>
            <a:chExt cx="601980" cy="386715"/>
          </a:xfrm>
        </p:grpSpPr>
        <p:sp>
          <p:nvSpPr>
            <p:cNvPr id="36" name="object 36"/>
            <p:cNvSpPr/>
            <p:nvPr/>
          </p:nvSpPr>
          <p:spPr>
            <a:xfrm>
              <a:off x="180594" y="602208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80594" y="602208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3491484" y="332231"/>
            <a:ext cx="1945005" cy="678180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</a:ln>
        </p:spPr>
        <p:txBody>
          <a:bodyPr vert="horz" wrap="square" lIns="0" tIns="19685" rIns="0" bIns="0" rtlCol="0">
            <a:spAutoFit/>
          </a:bodyPr>
          <a:lstStyle/>
          <a:p>
            <a:pPr marL="466090" marR="183515" indent="-276225">
              <a:lnSpc>
                <a:spcPct val="107500"/>
              </a:lnSpc>
              <a:spcBef>
                <a:spcPts val="155"/>
              </a:spcBef>
            </a:pPr>
            <a:r>
              <a:rPr sz="1600" dirty="0">
                <a:latin typeface="Comic Sans MS"/>
                <a:cs typeface="Comic Sans MS"/>
              </a:rPr>
              <a:t>Help!</a:t>
            </a:r>
            <a:r>
              <a:rPr sz="1600" spc="-55" dirty="0">
                <a:latin typeface="Comic Sans MS"/>
                <a:cs typeface="Comic Sans MS"/>
              </a:rPr>
              <a:t> </a:t>
            </a:r>
            <a:r>
              <a:rPr sz="1600" dirty="0">
                <a:latin typeface="Comic Sans MS"/>
                <a:cs typeface="Comic Sans MS"/>
              </a:rPr>
              <a:t>What</a:t>
            </a:r>
            <a:r>
              <a:rPr sz="1600" spc="-40" dirty="0">
                <a:latin typeface="Comic Sans MS"/>
                <a:cs typeface="Comic Sans MS"/>
              </a:rPr>
              <a:t> </a:t>
            </a:r>
            <a:r>
              <a:rPr sz="1600" spc="-20" dirty="0">
                <a:latin typeface="Comic Sans MS"/>
                <a:cs typeface="Comic Sans MS"/>
              </a:rPr>
              <a:t>does </a:t>
            </a:r>
            <a:r>
              <a:rPr sz="1600" dirty="0">
                <a:latin typeface="Comic Sans MS"/>
                <a:cs typeface="Comic Sans MS"/>
              </a:rPr>
              <a:t>this</a:t>
            </a:r>
            <a:r>
              <a:rPr sz="1600" spc="-40" dirty="0">
                <a:latin typeface="Comic Sans MS"/>
                <a:cs typeface="Comic Sans MS"/>
              </a:rPr>
              <a:t> </a:t>
            </a:r>
            <a:r>
              <a:rPr sz="1600" spc="-10" dirty="0">
                <a:latin typeface="Comic Sans MS"/>
                <a:cs typeface="Comic Sans MS"/>
              </a:rPr>
              <a:t>mean?</a:t>
            </a:r>
            <a:endParaRPr sz="16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7116" y="2840735"/>
            <a:ext cx="7983474" cy="244373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19124" y="2931109"/>
            <a:ext cx="7260590" cy="18601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 Narrow"/>
                <a:cs typeface="Arial Narrow"/>
              </a:rPr>
              <a:t>If</a:t>
            </a:r>
            <a:r>
              <a:rPr sz="2000" spc="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you</a:t>
            </a:r>
            <a:r>
              <a:rPr sz="2000" spc="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are</a:t>
            </a:r>
            <a:r>
              <a:rPr sz="2000" spc="-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concerned</a:t>
            </a:r>
            <a:r>
              <a:rPr sz="2000" spc="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about your</a:t>
            </a:r>
            <a:r>
              <a:rPr sz="2000" spc="-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child,</a:t>
            </a:r>
            <a:r>
              <a:rPr sz="2000" spc="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your</a:t>
            </a:r>
            <a:r>
              <a:rPr sz="2000" spc="1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first</a:t>
            </a:r>
            <a:r>
              <a:rPr sz="2000" spc="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point</a:t>
            </a:r>
            <a:r>
              <a:rPr sz="2000" spc="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of</a:t>
            </a:r>
            <a:r>
              <a:rPr sz="2000" spc="-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contact</a:t>
            </a:r>
            <a:r>
              <a:rPr sz="2000" spc="1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should</a:t>
            </a:r>
            <a:r>
              <a:rPr sz="2000" spc="-5" dirty="0">
                <a:latin typeface="Arial Narrow"/>
                <a:cs typeface="Arial Narrow"/>
              </a:rPr>
              <a:t> </a:t>
            </a:r>
            <a:r>
              <a:rPr sz="2000" spc="-10" dirty="0">
                <a:latin typeface="Arial Narrow"/>
                <a:cs typeface="Arial Narrow"/>
              </a:rPr>
              <a:t>always </a:t>
            </a:r>
            <a:r>
              <a:rPr sz="2000" dirty="0">
                <a:latin typeface="Arial Narrow"/>
                <a:cs typeface="Arial Narrow"/>
              </a:rPr>
              <a:t>be</a:t>
            </a:r>
            <a:r>
              <a:rPr sz="2000" spc="21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your</a:t>
            </a:r>
            <a:r>
              <a:rPr sz="2000" spc="22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child’s</a:t>
            </a:r>
            <a:r>
              <a:rPr sz="2000" spc="22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class</a:t>
            </a:r>
            <a:r>
              <a:rPr sz="2000" spc="21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teacher.</a:t>
            </a:r>
            <a:r>
              <a:rPr sz="2000" spc="210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Within</a:t>
            </a:r>
            <a:r>
              <a:rPr sz="2000" spc="22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school,</a:t>
            </a:r>
            <a:r>
              <a:rPr sz="2000" spc="22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the</a:t>
            </a:r>
            <a:r>
              <a:rPr sz="2000" spc="21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class</a:t>
            </a:r>
            <a:r>
              <a:rPr sz="2000" spc="21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teacher</a:t>
            </a:r>
            <a:r>
              <a:rPr sz="2000" spc="22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knows</a:t>
            </a:r>
            <a:r>
              <a:rPr sz="2000" spc="215" dirty="0">
                <a:latin typeface="Arial Narrow"/>
                <a:cs typeface="Arial Narrow"/>
              </a:rPr>
              <a:t> </a:t>
            </a:r>
            <a:r>
              <a:rPr sz="2000" spc="-20" dirty="0">
                <a:latin typeface="Arial Narrow"/>
                <a:cs typeface="Arial Narrow"/>
              </a:rPr>
              <a:t>your </a:t>
            </a:r>
            <a:r>
              <a:rPr sz="2000" dirty="0">
                <a:latin typeface="Arial Narrow"/>
                <a:cs typeface="Arial Narrow"/>
              </a:rPr>
              <a:t>child</a:t>
            </a:r>
            <a:r>
              <a:rPr sz="2000" spc="2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the</a:t>
            </a:r>
            <a:r>
              <a:rPr sz="2000" spc="3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best.</a:t>
            </a:r>
            <a:r>
              <a:rPr sz="2000" spc="30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The</a:t>
            </a:r>
            <a:r>
              <a:rPr sz="2000" spc="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class</a:t>
            </a:r>
            <a:r>
              <a:rPr sz="2000" spc="2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teacher</a:t>
            </a:r>
            <a:r>
              <a:rPr sz="2000" spc="5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will</a:t>
            </a:r>
            <a:r>
              <a:rPr sz="2000" spc="3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then</a:t>
            </a:r>
            <a:r>
              <a:rPr sz="2000" spc="3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liaise</a:t>
            </a:r>
            <a:r>
              <a:rPr sz="2000" spc="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with</a:t>
            </a:r>
            <a:r>
              <a:rPr sz="2000" spc="2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the</a:t>
            </a:r>
            <a:r>
              <a:rPr sz="2000" spc="3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SENDCO</a:t>
            </a:r>
            <a:r>
              <a:rPr sz="2000" spc="4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if</a:t>
            </a:r>
            <a:r>
              <a:rPr sz="2000" spc="2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they</a:t>
            </a:r>
            <a:r>
              <a:rPr sz="2000" spc="25" dirty="0">
                <a:latin typeface="Arial Narrow"/>
                <a:cs typeface="Arial Narrow"/>
              </a:rPr>
              <a:t> </a:t>
            </a:r>
            <a:r>
              <a:rPr sz="2000" spc="-20" dirty="0">
                <a:latin typeface="Arial Narrow"/>
                <a:cs typeface="Arial Narrow"/>
              </a:rPr>
              <a:t>feel </a:t>
            </a:r>
            <a:r>
              <a:rPr sz="2000" dirty="0">
                <a:latin typeface="Arial Narrow"/>
                <a:cs typeface="Arial Narrow"/>
              </a:rPr>
              <a:t>that</a:t>
            </a:r>
            <a:r>
              <a:rPr sz="2000" spc="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additional</a:t>
            </a:r>
            <a:r>
              <a:rPr sz="2000" spc="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support</a:t>
            </a:r>
            <a:r>
              <a:rPr sz="2000" spc="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would</a:t>
            </a:r>
            <a:r>
              <a:rPr sz="2000" spc="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be</a:t>
            </a:r>
            <a:r>
              <a:rPr sz="2000" spc="3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of</a:t>
            </a:r>
            <a:r>
              <a:rPr sz="2000" spc="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benefit.</a:t>
            </a:r>
            <a:r>
              <a:rPr sz="2000" spc="35" dirty="0">
                <a:latin typeface="Arial Narrow"/>
                <a:cs typeface="Arial Narrow"/>
              </a:rPr>
              <a:t>  </a:t>
            </a:r>
            <a:r>
              <a:rPr sz="2000" dirty="0">
                <a:latin typeface="Arial Narrow"/>
                <a:cs typeface="Arial Narrow"/>
              </a:rPr>
              <a:t>You</a:t>
            </a:r>
            <a:r>
              <a:rPr sz="2000" spc="4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can</a:t>
            </a:r>
            <a:r>
              <a:rPr sz="2000" spc="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contact</a:t>
            </a:r>
            <a:r>
              <a:rPr sz="2000" spc="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the</a:t>
            </a:r>
            <a:r>
              <a:rPr sz="2000" spc="3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SENDCO</a:t>
            </a:r>
            <a:r>
              <a:rPr sz="2000" spc="45" dirty="0">
                <a:latin typeface="Arial Narrow"/>
                <a:cs typeface="Arial Narrow"/>
              </a:rPr>
              <a:t>  </a:t>
            </a:r>
            <a:r>
              <a:rPr sz="2000" spc="-25" dirty="0">
                <a:latin typeface="Arial Narrow"/>
                <a:cs typeface="Arial Narrow"/>
              </a:rPr>
              <a:t>at </a:t>
            </a:r>
            <a:r>
              <a:rPr lang="en-GB" sz="2000" dirty="0" err="1">
                <a:solidFill>
                  <a:srgbClr val="0462C1"/>
                </a:solidFill>
                <a:latin typeface="Arial Narrow"/>
                <a:cs typeface="Arial Narrow"/>
              </a:rPr>
              <a:t>info@horsleycofeprimary.school</a:t>
            </a:r>
            <a:r>
              <a:rPr sz="2000" spc="21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or</a:t>
            </a:r>
            <a:r>
              <a:rPr sz="2000" spc="229" dirty="0">
                <a:latin typeface="Arial Narrow"/>
                <a:cs typeface="Arial Narrow"/>
              </a:rPr>
              <a:t> </a:t>
            </a:r>
            <a:r>
              <a:rPr sz="2000" dirty="0">
                <a:solidFill>
                  <a:srgbClr val="0462C1"/>
                </a:solidFill>
                <a:latin typeface="Arial Narrow"/>
                <a:cs typeface="Arial Narrow"/>
                <a:hlinkClick r:id="rId3"/>
              </a:rPr>
              <a:t>DIASS</a:t>
            </a:r>
            <a:r>
              <a:rPr sz="2000" spc="21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if</a:t>
            </a:r>
            <a:r>
              <a:rPr sz="2000" spc="22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you</a:t>
            </a:r>
            <a:r>
              <a:rPr sz="2000" spc="22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need</a:t>
            </a:r>
            <a:r>
              <a:rPr sz="2000" spc="21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further</a:t>
            </a:r>
            <a:r>
              <a:rPr sz="2000" spc="229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advice</a:t>
            </a:r>
            <a:r>
              <a:rPr sz="2000" spc="220" dirty="0">
                <a:latin typeface="Arial Narrow"/>
                <a:cs typeface="Arial Narrow"/>
              </a:rPr>
              <a:t> </a:t>
            </a:r>
            <a:r>
              <a:rPr sz="2000" spc="-25" dirty="0">
                <a:latin typeface="Arial Narrow"/>
                <a:cs typeface="Arial Narrow"/>
              </a:rPr>
              <a:t>or </a:t>
            </a:r>
            <a:r>
              <a:rPr sz="2000" dirty="0">
                <a:latin typeface="Arial Narrow"/>
                <a:cs typeface="Arial Narrow"/>
              </a:rPr>
              <a:t>support.</a:t>
            </a:r>
            <a:r>
              <a:rPr sz="2000" spc="-5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DIASS</a:t>
            </a:r>
            <a:r>
              <a:rPr sz="2000" spc="-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is</a:t>
            </a:r>
            <a:r>
              <a:rPr sz="2000" spc="-3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an</a:t>
            </a:r>
            <a:r>
              <a:rPr sz="2000" spc="-5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advisory</a:t>
            </a:r>
            <a:r>
              <a:rPr sz="2000" spc="-3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service</a:t>
            </a:r>
            <a:r>
              <a:rPr sz="2000" spc="-2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for</a:t>
            </a:r>
            <a:r>
              <a:rPr sz="2000" spc="-5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parents</a:t>
            </a:r>
            <a:r>
              <a:rPr sz="2000" spc="-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of</a:t>
            </a:r>
            <a:r>
              <a:rPr sz="2000" spc="-55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children</a:t>
            </a:r>
            <a:r>
              <a:rPr sz="2000" spc="-40" dirty="0">
                <a:latin typeface="Arial Narrow"/>
                <a:cs typeface="Arial Narrow"/>
              </a:rPr>
              <a:t> </a:t>
            </a:r>
            <a:r>
              <a:rPr sz="2000" dirty="0">
                <a:latin typeface="Arial Narrow"/>
                <a:cs typeface="Arial Narrow"/>
              </a:rPr>
              <a:t>with</a:t>
            </a:r>
            <a:r>
              <a:rPr sz="2000" spc="-40" dirty="0">
                <a:latin typeface="Arial Narrow"/>
                <a:cs typeface="Arial Narrow"/>
              </a:rPr>
              <a:t> </a:t>
            </a:r>
            <a:r>
              <a:rPr sz="2000" spc="-20" dirty="0">
                <a:latin typeface="Arial Narrow"/>
                <a:cs typeface="Arial Narrow"/>
              </a:rPr>
              <a:t>SEN.</a:t>
            </a:r>
            <a:endParaRPr sz="2000" dirty="0">
              <a:latin typeface="Arial Narrow"/>
              <a:cs typeface="Arial Narrow"/>
            </a:endParaRPr>
          </a:p>
        </p:txBody>
      </p:sp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30580" y="565404"/>
            <a:ext cx="3842766" cy="141503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54404" y="648715"/>
            <a:ext cx="307213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What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do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do if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 think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my </a:t>
            </a:r>
            <a:r>
              <a:rPr sz="1800" spc="-20" dirty="0">
                <a:latin typeface="Arial"/>
                <a:cs typeface="Arial"/>
              </a:rPr>
              <a:t>child </a:t>
            </a:r>
            <a:r>
              <a:rPr sz="1800" dirty="0">
                <a:latin typeface="Arial"/>
                <a:cs typeface="Arial"/>
              </a:rPr>
              <a:t>needs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additional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support/ </a:t>
            </a:r>
            <a:r>
              <a:rPr sz="1800" dirty="0">
                <a:latin typeface="Arial"/>
                <a:cs typeface="Arial"/>
              </a:rPr>
              <a:t>referral/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diagnosis?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39522" y="5937758"/>
            <a:ext cx="601980" cy="386715"/>
            <a:chOff x="239522" y="5937758"/>
            <a:chExt cx="601980" cy="386715"/>
          </a:xfrm>
        </p:grpSpPr>
        <p:sp>
          <p:nvSpPr>
            <p:cNvPr id="7" name="object 7"/>
            <p:cNvSpPr/>
            <p:nvPr/>
          </p:nvSpPr>
          <p:spPr>
            <a:xfrm>
              <a:off x="252222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52222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752600" y="6331407"/>
            <a:ext cx="5714999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2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539996" y="589787"/>
            <a:ext cx="2689098" cy="155981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4707635" y="765048"/>
            <a:ext cx="2045335" cy="8726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41275" rIns="0" bIns="0" rtlCol="0">
            <a:spAutoFit/>
          </a:bodyPr>
          <a:lstStyle/>
          <a:p>
            <a:pPr marL="199390" marR="190500" indent="1270" algn="just">
              <a:lnSpc>
                <a:spcPct val="100000"/>
              </a:lnSpc>
              <a:spcBef>
                <a:spcPts val="325"/>
              </a:spcBef>
            </a:pPr>
            <a:r>
              <a:rPr sz="1800" dirty="0">
                <a:latin typeface="Arial Narrow"/>
                <a:cs typeface="Arial Narrow"/>
              </a:rPr>
              <a:t>Special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Educational </a:t>
            </a:r>
            <a:r>
              <a:rPr sz="1800" dirty="0">
                <a:latin typeface="Arial Narrow"/>
                <a:cs typeface="Arial Narrow"/>
              </a:rPr>
              <a:t>Needs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&amp;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Disability </a:t>
            </a:r>
            <a:r>
              <a:rPr sz="1800" dirty="0">
                <a:latin typeface="Arial Narrow"/>
                <a:cs typeface="Arial Narrow"/>
              </a:rPr>
              <a:t>Provision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lang="en-GB" spc="-10" dirty="0">
                <a:latin typeface="Arial Narrow"/>
                <a:cs typeface="Arial Narrow"/>
              </a:rPr>
              <a:t>Horsley</a:t>
            </a:r>
            <a:endParaRPr sz="1800" dirty="0">
              <a:latin typeface="Arial Narrow"/>
              <a:cs typeface="Arial Narrow"/>
            </a:endParaRPr>
          </a:p>
        </p:txBody>
      </p: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97268" y="252984"/>
            <a:ext cx="1063752" cy="2334768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8283" y="2583179"/>
            <a:ext cx="7870698" cy="306095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75716" y="801623"/>
            <a:ext cx="3963162" cy="132511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932484" y="884935"/>
            <a:ext cx="326897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Who</a:t>
            </a:r>
            <a:r>
              <a:rPr sz="1800" spc="-3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should I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contact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if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I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am</a:t>
            </a:r>
            <a:r>
              <a:rPr sz="1800" spc="-3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concerned</a:t>
            </a:r>
            <a:endParaRPr sz="1800">
              <a:latin typeface="Arial Narrow"/>
              <a:cs typeface="Arial Narrow"/>
            </a:endParaRPr>
          </a:p>
          <a:p>
            <a:pPr marL="1270" algn="ctr">
              <a:lnSpc>
                <a:spcPct val="100000"/>
              </a:lnSpc>
            </a:pP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about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my</a:t>
            </a:r>
            <a:r>
              <a:rPr sz="1800" spc="-5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child’s</a:t>
            </a:r>
            <a:r>
              <a:rPr sz="1800" spc="-4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 </a:t>
            </a:r>
            <a:r>
              <a:rPr sz="1800" spc="-10" dirty="0">
                <a:solidFill>
                  <a:srgbClr val="0462C1"/>
                </a:solidFill>
                <a:latin typeface="Arial Narrow"/>
                <a:cs typeface="Arial Narrow"/>
                <a:hlinkClick r:id="rId4" action="ppaction://hlinksldjump"/>
              </a:rPr>
              <a:t>progress?</a:t>
            </a:r>
            <a:endParaRPr sz="1800">
              <a:latin typeface="Arial Narrow"/>
              <a:cs typeface="Arial Narrow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39522" y="5937758"/>
            <a:ext cx="601980" cy="386715"/>
            <a:chOff x="239522" y="5937758"/>
            <a:chExt cx="601980" cy="386715"/>
          </a:xfrm>
        </p:grpSpPr>
        <p:sp>
          <p:nvSpPr>
            <p:cNvPr id="6" name="object 6"/>
            <p:cNvSpPr/>
            <p:nvPr/>
          </p:nvSpPr>
          <p:spPr>
            <a:xfrm>
              <a:off x="252222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3"/>
                  </a:lnTo>
                  <a:lnTo>
                    <a:pt x="180606" y="361187"/>
                  </a:lnTo>
                  <a:lnTo>
                    <a:pt x="180606" y="270890"/>
                  </a:lnTo>
                  <a:lnTo>
                    <a:pt x="576072" y="270890"/>
                  </a:lnTo>
                  <a:lnTo>
                    <a:pt x="576072" y="90296"/>
                  </a:lnTo>
                  <a:lnTo>
                    <a:pt x="180606" y="90296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52222" y="5950458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3"/>
                  </a:moveTo>
                  <a:lnTo>
                    <a:pt x="180606" y="0"/>
                  </a:lnTo>
                  <a:lnTo>
                    <a:pt x="180606" y="90296"/>
                  </a:lnTo>
                  <a:lnTo>
                    <a:pt x="576072" y="90296"/>
                  </a:lnTo>
                  <a:lnTo>
                    <a:pt x="576072" y="270890"/>
                  </a:lnTo>
                  <a:lnTo>
                    <a:pt x="180606" y="270890"/>
                  </a:lnTo>
                  <a:lnTo>
                    <a:pt x="180606" y="361187"/>
                  </a:lnTo>
                  <a:lnTo>
                    <a:pt x="0" y="180593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905967" y="2666238"/>
            <a:ext cx="7176770" cy="35214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Narrow"/>
                <a:cs typeface="Arial Narrow"/>
              </a:rPr>
              <a:t>If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concerned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about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child,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first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point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contact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should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always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your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child’s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-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teacher.</a:t>
            </a:r>
            <a:r>
              <a:rPr sz="1800" spc="3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Within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school,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-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knows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your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best.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class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will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then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liaise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if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they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feel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that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additional</a:t>
            </a:r>
            <a:r>
              <a:rPr sz="1800" spc="1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support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would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benefit.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268605">
              <a:lnSpc>
                <a:spcPct val="100000"/>
              </a:lnSpc>
            </a:pPr>
            <a:r>
              <a:rPr sz="1800" spc="-35" dirty="0">
                <a:latin typeface="Arial Narrow"/>
                <a:cs typeface="Arial Narrow"/>
              </a:rPr>
              <a:t>You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can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contact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SENDCO</a:t>
            </a:r>
            <a:r>
              <a:rPr sz="1800" spc="3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lang="en-GB" spc="-10" dirty="0" err="1">
                <a:solidFill>
                  <a:srgbClr val="0462C1"/>
                </a:solidFill>
                <a:latin typeface="Arial Narrow"/>
                <a:cs typeface="Arial Narrow"/>
              </a:rPr>
              <a:t>info@horsleycofeprimary.school</a:t>
            </a:r>
            <a:r>
              <a:rPr sz="1800" spc="-1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solidFill>
                  <a:srgbClr val="0462C1"/>
                </a:solidFill>
                <a:latin typeface="Arial Narrow"/>
                <a:cs typeface="Arial Narrow"/>
              </a:rPr>
              <a:t>DIASS</a:t>
            </a:r>
            <a:r>
              <a:rPr sz="1800" spc="-25" dirty="0">
                <a:solidFill>
                  <a:srgbClr val="0462C1"/>
                </a:solidFill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if </a:t>
            </a:r>
            <a:r>
              <a:rPr sz="1800" dirty="0">
                <a:latin typeface="Arial Narrow"/>
                <a:cs typeface="Arial Narrow"/>
              </a:rPr>
              <a:t>you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need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further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advice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support.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DIASS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is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advisory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service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parents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of </a:t>
            </a:r>
            <a:r>
              <a:rPr sz="1800" dirty="0">
                <a:latin typeface="Arial Narrow"/>
                <a:cs typeface="Arial Narrow"/>
              </a:rPr>
              <a:t>children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7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SEND.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</a:pP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95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266700" algn="ctr">
              <a:lnSpc>
                <a:spcPct val="100000"/>
              </a:lnSpc>
            </a:pPr>
            <a:r>
              <a:rPr lang="en-GB" sz="1600" b="1" spc="-2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119115" y="381000"/>
            <a:ext cx="3054350" cy="1865630"/>
            <a:chOff x="5119115" y="381000"/>
            <a:chExt cx="3054350" cy="186563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19115" y="381000"/>
              <a:ext cx="1225296" cy="186537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6371843" y="809244"/>
              <a:ext cx="1801495" cy="925194"/>
            </a:xfrm>
            <a:custGeom>
              <a:avLst/>
              <a:gdLst/>
              <a:ahLst/>
              <a:cxnLst/>
              <a:rect l="l" t="t" r="r" b="b"/>
              <a:pathLst>
                <a:path w="1801495" h="925194">
                  <a:moveTo>
                    <a:pt x="1801368" y="0"/>
                  </a:moveTo>
                  <a:lnTo>
                    <a:pt x="0" y="0"/>
                  </a:lnTo>
                  <a:lnTo>
                    <a:pt x="0" y="925067"/>
                  </a:lnTo>
                  <a:lnTo>
                    <a:pt x="1801368" y="925067"/>
                  </a:lnTo>
                  <a:lnTo>
                    <a:pt x="1801368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6490715" y="949452"/>
            <a:ext cx="1562100" cy="64643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41275" rIns="0" bIns="0" rtlCol="0">
            <a:spAutoFit/>
          </a:bodyPr>
          <a:lstStyle/>
          <a:p>
            <a:pPr marL="328295" marR="266065" indent="-52069">
              <a:lnSpc>
                <a:spcPct val="100000"/>
              </a:lnSpc>
              <a:spcBef>
                <a:spcPts val="325"/>
              </a:spcBef>
            </a:pPr>
            <a:r>
              <a:rPr sz="1800" dirty="0">
                <a:latin typeface="Arial Narrow"/>
                <a:cs typeface="Arial Narrow"/>
              </a:rPr>
              <a:t>Getting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help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advice</a:t>
            </a:r>
            <a:endParaRPr sz="180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894" y="117347"/>
            <a:ext cx="8796655" cy="6134100"/>
            <a:chOff x="167894" y="117347"/>
            <a:chExt cx="8796655" cy="61341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28744" y="117347"/>
              <a:ext cx="4535424" cy="215950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3231" y="1545336"/>
              <a:ext cx="3920490" cy="306095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80594" y="5877306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0099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80594" y="5877306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5535167" y="548640"/>
            <a:ext cx="2277110" cy="768800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131445" marR="118745" indent="12065" algn="just">
              <a:lnSpc>
                <a:spcPct val="100000"/>
              </a:lnSpc>
              <a:spcBef>
                <a:spcPts val="235"/>
              </a:spcBef>
            </a:pPr>
            <a:r>
              <a:rPr sz="1600" dirty="0">
                <a:latin typeface="Calibri"/>
                <a:cs typeface="Calibri"/>
              </a:rPr>
              <a:t>Special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Educational </a:t>
            </a:r>
            <a:r>
              <a:rPr sz="1600" dirty="0">
                <a:latin typeface="Calibri"/>
                <a:cs typeface="Calibri"/>
              </a:rPr>
              <a:t>Needs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&amp;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Disability </a:t>
            </a:r>
            <a:r>
              <a:rPr sz="1600" dirty="0">
                <a:latin typeface="Calibri"/>
                <a:cs typeface="Calibri"/>
              </a:rPr>
              <a:t>Provision</a:t>
            </a:r>
            <a:r>
              <a:rPr sz="1600" spc="-5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at</a:t>
            </a:r>
            <a:r>
              <a:rPr sz="1600" spc="-75" dirty="0">
                <a:latin typeface="Calibri"/>
                <a:cs typeface="Calibri"/>
              </a:rPr>
              <a:t> </a:t>
            </a:r>
            <a:r>
              <a:rPr lang="en-GB" sz="1600" spc="-10" dirty="0">
                <a:latin typeface="Calibri"/>
                <a:cs typeface="Calibri"/>
              </a:rPr>
              <a:t>Horsley</a:t>
            </a:r>
            <a:endParaRPr sz="1600" dirty="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39140" y="422135"/>
            <a:ext cx="3851910" cy="1140726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951382" y="504901"/>
            <a:ext cx="309626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What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else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does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lang="en-GB" sz="1800" spc="-15" dirty="0">
                <a:latin typeface="Arial"/>
                <a:cs typeface="Arial"/>
              </a:rPr>
              <a:t>Horsley C of E Primary </a:t>
            </a:r>
            <a:r>
              <a:rPr sz="1800" dirty="0">
                <a:latin typeface="Arial"/>
                <a:cs typeface="Arial"/>
              </a:rPr>
              <a:t>School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offer?</a:t>
            </a:r>
            <a:endParaRPr sz="1800" dirty="0">
              <a:latin typeface="Arial"/>
              <a:cs typeface="Arial"/>
            </a:endParaRP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29995" y="4277867"/>
            <a:ext cx="5005578" cy="168935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870000" y="1618615"/>
            <a:ext cx="5530800" cy="45781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66469">
              <a:lnSpc>
                <a:spcPct val="100000"/>
              </a:lnSpc>
              <a:spcBef>
                <a:spcPts val="100"/>
              </a:spcBef>
            </a:pPr>
            <a:r>
              <a:rPr lang="en-GB" b="1" i="1" u="sng" spc="-15" dirty="0">
                <a:latin typeface="Arial Narrow"/>
                <a:cs typeface="Arial Narrow"/>
              </a:rPr>
              <a:t>The Rainbow</a:t>
            </a:r>
            <a:r>
              <a:rPr sz="1800" b="1" i="1" u="sng" spc="-15" dirty="0">
                <a:latin typeface="Arial Narrow"/>
                <a:cs typeface="Arial Narrow"/>
              </a:rPr>
              <a:t> </a:t>
            </a:r>
            <a:r>
              <a:rPr sz="1800" b="1" i="1" u="sng" spc="-20" dirty="0">
                <a:latin typeface="Arial Narrow"/>
                <a:cs typeface="Arial Narrow"/>
              </a:rPr>
              <a:t>Room</a:t>
            </a:r>
            <a:endParaRPr sz="1800" u="sng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800" dirty="0">
              <a:latin typeface="Arial Narrow"/>
              <a:cs typeface="Arial Narrow"/>
            </a:endParaRPr>
          </a:p>
          <a:p>
            <a:pPr marL="12700" marR="2234565">
              <a:lnSpc>
                <a:spcPct val="100000"/>
              </a:lnSpc>
            </a:pPr>
            <a:r>
              <a:rPr lang="en-GB" dirty="0">
                <a:latin typeface="Arial Narrow"/>
                <a:cs typeface="Arial Narrow"/>
              </a:rPr>
              <a:t>Children can access the Rainbow room </a:t>
            </a:r>
            <a:r>
              <a:rPr sz="1800" dirty="0">
                <a:latin typeface="Arial Narrow"/>
                <a:cs typeface="Arial Narrow"/>
              </a:rPr>
              <a:t>on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1:1,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lang="en-GB" spc="-25" dirty="0">
                <a:latin typeface="Arial Narrow"/>
                <a:cs typeface="Arial Narrow"/>
              </a:rPr>
              <a:t>group </a:t>
            </a:r>
            <a:r>
              <a:rPr sz="1800" dirty="0">
                <a:latin typeface="Arial Narrow"/>
                <a:cs typeface="Arial Narrow"/>
              </a:rPr>
              <a:t>basis;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sometimes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lang="en-GB" sz="1800" spc="-45" dirty="0">
                <a:latin typeface="Arial Narrow"/>
                <a:cs typeface="Arial Narrow"/>
              </a:rPr>
              <a:t>this is </a:t>
            </a:r>
            <a:r>
              <a:rPr sz="1800" dirty="0">
                <a:latin typeface="Arial Narrow"/>
                <a:cs typeface="Arial Narrow"/>
              </a:rPr>
              <a:t>for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specific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issues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concerns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or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to </a:t>
            </a:r>
            <a:r>
              <a:rPr sz="1800" dirty="0">
                <a:latin typeface="Arial Narrow"/>
                <a:cs typeface="Arial Narrow"/>
              </a:rPr>
              <a:t>develop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friendship</a:t>
            </a:r>
            <a:r>
              <a:rPr lang="en-GB" sz="1800" dirty="0">
                <a:latin typeface="Arial Narrow"/>
                <a:cs typeface="Arial Narrow"/>
              </a:rPr>
              <a:t>, social skills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communication skills.</a:t>
            </a:r>
            <a:endParaRPr sz="1800" dirty="0">
              <a:latin typeface="Arial Narrow"/>
              <a:cs typeface="Arial Narrow"/>
            </a:endParaRPr>
          </a:p>
          <a:p>
            <a:pPr marL="1649730">
              <a:lnSpc>
                <a:spcPct val="100000"/>
              </a:lnSpc>
            </a:pPr>
            <a:r>
              <a:rPr sz="1800" spc="-50" dirty="0">
                <a:latin typeface="Arial Narrow"/>
                <a:cs typeface="Arial Narrow"/>
              </a:rPr>
              <a:t>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00" dirty="0">
              <a:latin typeface="Arial Narrow"/>
              <a:cs typeface="Arial Narrow"/>
            </a:endParaRPr>
          </a:p>
          <a:p>
            <a:pPr marL="30480">
              <a:lnSpc>
                <a:spcPct val="100000"/>
              </a:lnSpc>
            </a:pPr>
            <a:r>
              <a:rPr sz="1800" b="1" dirty="0">
                <a:latin typeface="Arial Narrow"/>
                <a:cs typeface="Arial Narrow"/>
              </a:rPr>
              <a:t>Learning</a:t>
            </a:r>
            <a:r>
              <a:rPr sz="1800" b="1" spc="-1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Support</a:t>
            </a:r>
            <a:r>
              <a:rPr sz="1800" b="1" spc="-2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staff</a:t>
            </a:r>
            <a:r>
              <a:rPr sz="1800" b="1" spc="-2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for</a:t>
            </a:r>
            <a:r>
              <a:rPr sz="1800" b="1" spc="-2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pupils</a:t>
            </a:r>
            <a:r>
              <a:rPr sz="1800" b="1" spc="-1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with</a:t>
            </a:r>
            <a:r>
              <a:rPr sz="1800" b="1" spc="-40" dirty="0">
                <a:latin typeface="Arial Narrow"/>
                <a:cs typeface="Arial Narrow"/>
              </a:rPr>
              <a:t> </a:t>
            </a:r>
            <a:r>
              <a:rPr sz="1800" b="1" spc="-10" dirty="0">
                <a:latin typeface="Arial Narrow"/>
                <a:cs typeface="Arial Narrow"/>
              </a:rPr>
              <a:t>additional</a:t>
            </a:r>
            <a:endParaRPr sz="1800" dirty="0">
              <a:latin typeface="Arial Narrow"/>
              <a:cs typeface="Arial Narrow"/>
            </a:endParaRPr>
          </a:p>
          <a:p>
            <a:pPr marL="30480">
              <a:lnSpc>
                <a:spcPts val="2150"/>
              </a:lnSpc>
              <a:spcBef>
                <a:spcPts val="5"/>
              </a:spcBef>
            </a:pPr>
            <a:r>
              <a:rPr sz="1800" b="1" dirty="0">
                <a:latin typeface="Arial Narrow"/>
                <a:cs typeface="Arial Narrow"/>
              </a:rPr>
              <a:t>needs</a:t>
            </a:r>
            <a:r>
              <a:rPr sz="1800" b="1" spc="-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in</a:t>
            </a:r>
            <a:r>
              <a:rPr sz="1800" b="1" spc="-30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the</a:t>
            </a:r>
            <a:r>
              <a:rPr sz="1800" b="1" spc="-25" dirty="0">
                <a:latin typeface="Arial Narrow"/>
                <a:cs typeface="Arial Narrow"/>
              </a:rPr>
              <a:t> </a:t>
            </a:r>
            <a:r>
              <a:rPr lang="en-GB" b="1" spc="-25" dirty="0">
                <a:latin typeface="Arial Narrow"/>
                <a:cs typeface="Arial Narrow"/>
              </a:rPr>
              <a:t>Rainbow </a:t>
            </a:r>
            <a:r>
              <a:rPr sz="1800" b="1" spc="-20" dirty="0">
                <a:latin typeface="Arial Narrow"/>
                <a:cs typeface="Arial Narrow"/>
              </a:rPr>
              <a:t>Room</a:t>
            </a:r>
            <a:endParaRPr sz="1800" dirty="0">
              <a:latin typeface="Arial Narrow"/>
              <a:cs typeface="Arial Narrow"/>
            </a:endParaRPr>
          </a:p>
          <a:p>
            <a:pPr marL="30480" marR="4207510">
              <a:lnSpc>
                <a:spcPts val="2160"/>
              </a:lnSpc>
              <a:spcBef>
                <a:spcPts val="60"/>
              </a:spcBef>
            </a:pPr>
            <a:r>
              <a:rPr lang="en-GB" spc="-10" dirty="0">
                <a:latin typeface="Arial Narrow"/>
                <a:cs typeface="Arial Narrow"/>
              </a:rPr>
              <a:t>Mrs Milward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lang="en-GB" spc="-10" dirty="0">
                <a:latin typeface="Arial Narrow"/>
                <a:cs typeface="Arial Narrow"/>
              </a:rPr>
              <a:t>Mrs Rice</a:t>
            </a:r>
            <a:endParaRPr sz="1800" dirty="0">
              <a:latin typeface="Arial Narrow"/>
              <a:cs typeface="Arial Narrow"/>
            </a:endParaRPr>
          </a:p>
          <a:p>
            <a:pPr marL="2177415">
              <a:lnSpc>
                <a:spcPct val="100000"/>
              </a:lnSpc>
            </a:pPr>
            <a:endParaRPr lang="en-GB" dirty="0">
              <a:latin typeface="Arial Narrow"/>
              <a:cs typeface="Comic Sans MS"/>
            </a:endParaRPr>
          </a:p>
          <a:p>
            <a:pPr marL="2177415">
              <a:lnSpc>
                <a:spcPct val="100000"/>
              </a:lnSpc>
            </a:pPr>
            <a:endParaRPr lang="en-GB" sz="1400" b="1" spc="-20" dirty="0">
              <a:solidFill>
                <a:schemeClr val="tx1"/>
              </a:solidFill>
              <a:latin typeface="Arial Narrow"/>
              <a:cs typeface="Comic Sans MS"/>
            </a:endParaRPr>
          </a:p>
          <a:p>
            <a:pPr marL="2177415">
              <a:lnSpc>
                <a:spcPct val="100000"/>
              </a:lnSpc>
            </a:pPr>
            <a:r>
              <a:rPr lang="en-GB" sz="1400" b="1" spc="-2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            excel together</a:t>
            </a:r>
            <a:endParaRPr sz="14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503164" y="2333244"/>
            <a:ext cx="3374897" cy="2675381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894" y="5864605"/>
            <a:ext cx="601980" cy="386715"/>
            <a:chOff x="167894" y="5864605"/>
            <a:chExt cx="601980" cy="386715"/>
          </a:xfrm>
        </p:grpSpPr>
        <p:sp>
          <p:nvSpPr>
            <p:cNvPr id="3" name="object 3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0099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5863" y="605015"/>
            <a:ext cx="3851910" cy="114072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647496" y="686765"/>
            <a:ext cx="3096260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What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else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does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lang="en-GB" spc="-15" dirty="0">
                <a:latin typeface="Arial"/>
                <a:cs typeface="Arial"/>
              </a:rPr>
              <a:t>Horsley</a:t>
            </a:r>
            <a:endParaRPr sz="1800" dirty="0">
              <a:latin typeface="Arial"/>
              <a:cs typeface="Arial"/>
            </a:endParaRPr>
          </a:p>
          <a:p>
            <a:pPr marL="2540" algn="ctr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"/>
                <a:cs typeface="Arial"/>
              </a:rPr>
              <a:t>School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offer?</a:t>
            </a:r>
            <a:endParaRPr sz="1800" dirty="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73379" y="1952244"/>
            <a:ext cx="8672830" cy="4735830"/>
            <a:chOff x="373379" y="1952244"/>
            <a:chExt cx="8672830" cy="473583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79" y="1952244"/>
              <a:ext cx="5750814" cy="278815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041647" y="4450079"/>
              <a:ext cx="5004054" cy="2237994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546303" y="2015264"/>
            <a:ext cx="7707630" cy="3917098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315720">
              <a:lnSpc>
                <a:spcPct val="100000"/>
              </a:lnSpc>
              <a:spcBef>
                <a:spcPts val="325"/>
              </a:spcBef>
            </a:pPr>
            <a:r>
              <a:rPr sz="2000" b="1" u="sng" dirty="0">
                <a:latin typeface="Arial Narrow"/>
                <a:cs typeface="Arial Narrow"/>
              </a:rPr>
              <a:t>Nurture</a:t>
            </a:r>
            <a:r>
              <a:rPr sz="2000" b="1" u="sng" spc="-20" dirty="0">
                <a:latin typeface="Arial Narrow"/>
                <a:cs typeface="Arial Narrow"/>
              </a:rPr>
              <a:t> </a:t>
            </a:r>
            <a:r>
              <a:rPr sz="2000" b="1" u="sng" spc="-10" dirty="0">
                <a:latin typeface="Arial Narrow"/>
                <a:cs typeface="Arial Narrow"/>
              </a:rPr>
              <a:t>Support</a:t>
            </a:r>
            <a:endParaRPr sz="2000" u="sng" dirty="0">
              <a:latin typeface="Arial Narrow"/>
              <a:cs typeface="Arial Narrow"/>
            </a:endParaRPr>
          </a:p>
          <a:p>
            <a:pPr marL="12700" marR="2667635" indent="55880">
              <a:lnSpc>
                <a:spcPct val="100499"/>
              </a:lnSpc>
              <a:spcBef>
                <a:spcPts val="190"/>
              </a:spcBef>
            </a:pPr>
            <a:r>
              <a:rPr lang="en-GB" sz="1800" dirty="0">
                <a:latin typeface="Arial Narrow"/>
                <a:cs typeface="Arial Narrow"/>
              </a:rPr>
              <a:t>Mrs Milward is a trained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Nurture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Support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specialist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who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help</a:t>
            </a:r>
            <a:r>
              <a:rPr lang="en-GB" sz="1800" dirty="0">
                <a:latin typeface="Arial Narrow"/>
                <a:cs typeface="Arial Narrow"/>
              </a:rPr>
              <a:t>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pupils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with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social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emotional issues,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anxiety, </a:t>
            </a:r>
            <a:r>
              <a:rPr sz="1800" dirty="0">
                <a:latin typeface="Arial Narrow"/>
                <a:cs typeface="Arial Narrow"/>
              </a:rPr>
              <a:t>social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interaction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many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others.</a:t>
            </a:r>
            <a:r>
              <a:rPr sz="1800" spc="-9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-10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may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referred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if </a:t>
            </a:r>
            <a:r>
              <a:rPr sz="1800" dirty="0">
                <a:latin typeface="Arial Narrow"/>
                <a:cs typeface="Arial Narrow"/>
              </a:rPr>
              <a:t>they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experiencing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difficulties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by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Teachers,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the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SENDCO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other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staff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school.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1860"/>
              </a:spcBef>
            </a:pPr>
            <a:endParaRPr sz="1800" dirty="0">
              <a:latin typeface="Arial Narrow"/>
              <a:cs typeface="Arial Narrow"/>
            </a:endParaRPr>
          </a:p>
          <a:p>
            <a:pPr marL="3664585" marR="5080">
              <a:lnSpc>
                <a:spcPct val="100000"/>
              </a:lnSpc>
            </a:pPr>
            <a:endParaRPr lang="en-GB" sz="1800" b="1" spc="-10" dirty="0">
              <a:latin typeface="Arial Narrow"/>
              <a:cs typeface="Arial Narrow"/>
            </a:endParaRPr>
          </a:p>
          <a:p>
            <a:pPr marL="3664585" marR="5080">
              <a:lnSpc>
                <a:spcPct val="100000"/>
              </a:lnSpc>
            </a:pPr>
            <a:r>
              <a:rPr sz="1800" b="1" spc="-10" dirty="0">
                <a:latin typeface="Arial Narrow"/>
                <a:cs typeface="Arial Narrow"/>
              </a:rPr>
              <a:t>Teaching</a:t>
            </a:r>
            <a:r>
              <a:rPr sz="1800" b="1" spc="-1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Staff</a:t>
            </a:r>
            <a:r>
              <a:rPr sz="1800" b="1" spc="-4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and</a:t>
            </a:r>
            <a:r>
              <a:rPr sz="1800" b="1" spc="-2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Learning</a:t>
            </a:r>
            <a:r>
              <a:rPr sz="1800" b="1" spc="-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Support</a:t>
            </a:r>
            <a:r>
              <a:rPr sz="1800" b="1" spc="-3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staff</a:t>
            </a:r>
            <a:r>
              <a:rPr sz="1800" b="1" spc="-30" dirty="0">
                <a:latin typeface="Arial Narrow"/>
                <a:cs typeface="Arial Narrow"/>
              </a:rPr>
              <a:t> </a:t>
            </a:r>
            <a:r>
              <a:rPr sz="1800" b="1" spc="-25" dirty="0">
                <a:latin typeface="Arial Narrow"/>
                <a:cs typeface="Arial Narrow"/>
              </a:rPr>
              <a:t>for </a:t>
            </a:r>
            <a:r>
              <a:rPr sz="1800" b="1" dirty="0">
                <a:latin typeface="Arial Narrow"/>
                <a:cs typeface="Arial Narrow"/>
              </a:rPr>
              <a:t>pupils</a:t>
            </a:r>
            <a:r>
              <a:rPr sz="1800" b="1" spc="-2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with</a:t>
            </a:r>
            <a:r>
              <a:rPr sz="1800" b="1" spc="-3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additional</a:t>
            </a:r>
            <a:r>
              <a:rPr sz="1800" b="1" spc="-10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needs</a:t>
            </a:r>
            <a:r>
              <a:rPr sz="1800" b="1" spc="-20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in</a:t>
            </a:r>
            <a:r>
              <a:rPr sz="1800" b="1" spc="-25" dirty="0">
                <a:latin typeface="Arial Narrow"/>
                <a:cs typeface="Arial Narrow"/>
              </a:rPr>
              <a:t> </a:t>
            </a:r>
            <a:r>
              <a:rPr lang="en-GB" b="1" spc="-10" dirty="0">
                <a:latin typeface="Arial Narrow"/>
                <a:cs typeface="Arial Narrow"/>
              </a:rPr>
              <a:t>Nurture</a:t>
            </a:r>
            <a:endParaRPr sz="1800" dirty="0">
              <a:latin typeface="Arial Narrow"/>
              <a:cs typeface="Arial Narrow"/>
            </a:endParaRPr>
          </a:p>
          <a:p>
            <a:pPr marL="3664585">
              <a:lnSpc>
                <a:spcPts val="2135"/>
              </a:lnSpc>
            </a:pPr>
            <a:r>
              <a:rPr lang="en-GB" dirty="0">
                <a:latin typeface="Arial Narrow"/>
                <a:cs typeface="Arial Narrow"/>
              </a:rPr>
              <a:t>Mrs Milward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00" dirty="0">
              <a:latin typeface="Arial Narrow"/>
              <a:cs typeface="Arial Narrow"/>
            </a:endParaRPr>
          </a:p>
          <a:p>
            <a:pPr marR="8255" algn="ctr">
              <a:lnSpc>
                <a:spcPct val="100000"/>
              </a:lnSpc>
            </a:pPr>
            <a:r>
              <a:rPr lang="en-GB" sz="1600" b="1" spc="-20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212335" y="123444"/>
            <a:ext cx="4672584" cy="1825752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5454396" y="455676"/>
            <a:ext cx="2225040" cy="768158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29209" rIns="0" bIns="0" rtlCol="0">
            <a:spAutoFit/>
          </a:bodyPr>
          <a:lstStyle/>
          <a:p>
            <a:pPr marL="106045" marR="95250" indent="12065" algn="just">
              <a:lnSpc>
                <a:spcPct val="100000"/>
              </a:lnSpc>
              <a:spcBef>
                <a:spcPts val="229"/>
              </a:spcBef>
            </a:pPr>
            <a:r>
              <a:rPr sz="1600" dirty="0">
                <a:latin typeface="Calibri"/>
                <a:cs typeface="Calibri"/>
              </a:rPr>
              <a:t>Special</a:t>
            </a:r>
            <a:r>
              <a:rPr sz="1600" spc="-5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Educational </a:t>
            </a:r>
            <a:r>
              <a:rPr sz="1600" dirty="0">
                <a:latin typeface="Calibri"/>
                <a:cs typeface="Calibri"/>
              </a:rPr>
              <a:t>Needs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&amp;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Disability </a:t>
            </a:r>
            <a:r>
              <a:rPr sz="1600" dirty="0">
                <a:latin typeface="Calibri"/>
                <a:cs typeface="Calibri"/>
              </a:rPr>
              <a:t>Provision</a:t>
            </a:r>
            <a:r>
              <a:rPr sz="1600" spc="-6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at</a:t>
            </a:r>
            <a:r>
              <a:rPr sz="1600" spc="-80" dirty="0">
                <a:latin typeface="Calibri"/>
                <a:cs typeface="Calibri"/>
              </a:rPr>
              <a:t> </a:t>
            </a:r>
            <a:r>
              <a:rPr lang="en-GB" sz="1600" spc="-10" dirty="0">
                <a:latin typeface="Calibri"/>
                <a:cs typeface="Calibri"/>
              </a:rPr>
              <a:t>Horsley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894" y="5864605"/>
            <a:ext cx="601980" cy="386715"/>
            <a:chOff x="167894" y="5864605"/>
            <a:chExt cx="601980" cy="386715"/>
          </a:xfrm>
        </p:grpSpPr>
        <p:sp>
          <p:nvSpPr>
            <p:cNvPr id="3" name="object 3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0099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5863" y="422135"/>
            <a:ext cx="3851910" cy="114072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647496" y="504901"/>
            <a:ext cx="309626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What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else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does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lang="en-GB" spc="-15" dirty="0">
                <a:latin typeface="Arial"/>
                <a:cs typeface="Arial"/>
              </a:rPr>
              <a:t>Horsley</a:t>
            </a:r>
            <a:endParaRPr sz="1800" dirty="0">
              <a:latin typeface="Arial"/>
              <a:cs typeface="Arial"/>
            </a:endParaRPr>
          </a:p>
          <a:p>
            <a:pPr marL="2540" algn="ctr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"/>
                <a:cs typeface="Arial"/>
              </a:rPr>
              <a:t>School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offer?</a:t>
            </a:r>
            <a:endParaRPr sz="1800" dirty="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97763" y="2054351"/>
            <a:ext cx="8667750" cy="4649470"/>
            <a:chOff x="397763" y="2054351"/>
            <a:chExt cx="8667750" cy="464947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24016" y="2461259"/>
              <a:ext cx="2841497" cy="288569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31747" y="5288279"/>
              <a:ext cx="5004054" cy="141503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763" y="2054351"/>
              <a:ext cx="5895594" cy="3611118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554532" y="2127884"/>
            <a:ext cx="5337810" cy="4442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32939">
              <a:lnSpc>
                <a:spcPts val="2150"/>
              </a:lnSpc>
              <a:spcBef>
                <a:spcPts val="100"/>
              </a:spcBef>
            </a:pPr>
            <a:r>
              <a:rPr sz="1800" b="1" dirty="0">
                <a:latin typeface="Arial Narrow"/>
                <a:cs typeface="Arial Narrow"/>
              </a:rPr>
              <a:t>Forest</a:t>
            </a:r>
            <a:r>
              <a:rPr sz="1800" b="1" spc="-75" dirty="0">
                <a:latin typeface="Arial Narrow"/>
                <a:cs typeface="Arial Narrow"/>
              </a:rPr>
              <a:t> </a:t>
            </a:r>
            <a:r>
              <a:rPr sz="1800" b="1" u="sng" spc="-10" dirty="0">
                <a:latin typeface="Arial Narrow"/>
                <a:cs typeface="Arial Narrow"/>
              </a:rPr>
              <a:t>Schools</a:t>
            </a:r>
            <a:r>
              <a:rPr lang="en-GB" sz="1800" b="1" u="sng" spc="-10" dirty="0">
                <a:latin typeface="Arial Narrow"/>
                <a:cs typeface="Arial Narrow"/>
              </a:rPr>
              <a:t> Provision at Mapperley – our Federation School </a:t>
            </a:r>
            <a:endParaRPr sz="1800" u="sng" dirty="0">
              <a:latin typeface="Arial Narrow"/>
              <a:cs typeface="Arial Narrow"/>
            </a:endParaRPr>
          </a:p>
          <a:p>
            <a:pPr marL="12700">
              <a:lnSpc>
                <a:spcPts val="2150"/>
              </a:lnSpc>
            </a:pPr>
            <a:r>
              <a:rPr sz="1800" dirty="0">
                <a:latin typeface="Arial Narrow"/>
                <a:cs typeface="Arial Narrow"/>
              </a:rPr>
              <a:t>Forest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Schools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aims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engage</a:t>
            </a:r>
            <a:r>
              <a:rPr sz="1800" spc="-2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children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in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outdoor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learning</a:t>
            </a:r>
            <a:endParaRPr sz="1800" dirty="0">
              <a:latin typeface="Arial Narrow"/>
              <a:cs typeface="Arial Narrow"/>
            </a:endParaRPr>
          </a:p>
          <a:p>
            <a:pPr marL="12700" marR="262255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environment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each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participant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has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opportunity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develop </a:t>
            </a:r>
            <a:r>
              <a:rPr sz="1800" dirty="0">
                <a:latin typeface="Arial Narrow"/>
                <a:cs typeface="Arial Narrow"/>
              </a:rPr>
              <a:t>intrinsic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motivation,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sound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emotional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social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skills.</a:t>
            </a:r>
            <a:r>
              <a:rPr sz="1800" spc="-8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These, </a:t>
            </a:r>
            <a:r>
              <a:rPr sz="1800" dirty="0">
                <a:latin typeface="Arial Narrow"/>
                <a:cs typeface="Arial Narrow"/>
              </a:rPr>
              <a:t>through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self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awareness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can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developed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to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reach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personal potential.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10" dirty="0">
                <a:latin typeface="Arial Narrow"/>
                <a:cs typeface="Arial Narrow"/>
              </a:rPr>
              <a:t>Participants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develop self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awareness,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self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regulation,</a:t>
            </a:r>
            <a:endParaRPr sz="1800" dirty="0">
              <a:latin typeface="Arial Narrow"/>
              <a:cs typeface="Arial Narrow"/>
            </a:endParaRPr>
          </a:p>
          <a:p>
            <a:pPr marL="12700" marR="13589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intrinsic</a:t>
            </a:r>
            <a:r>
              <a:rPr sz="1800" spc="-7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motivation,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empathy,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good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social</a:t>
            </a:r>
            <a:r>
              <a:rPr sz="1800" spc="-8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communication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skills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independence.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We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believe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it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helps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foster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positive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mental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attitude,</a:t>
            </a:r>
            <a:r>
              <a:rPr sz="1800" spc="-10" dirty="0">
                <a:latin typeface="Arial Narrow"/>
                <a:cs typeface="Arial Narrow"/>
              </a:rPr>
              <a:t> self-</a:t>
            </a:r>
            <a:endParaRPr sz="1800" dirty="0"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esteem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spc="-10" dirty="0">
                <a:latin typeface="Arial Narrow"/>
                <a:cs typeface="Arial Narrow"/>
              </a:rPr>
              <a:t>confidence.</a:t>
            </a:r>
            <a:endParaRPr sz="1800" dirty="0">
              <a:latin typeface="Arial Narrow"/>
              <a:cs typeface="Arial Narrow"/>
            </a:endParaRPr>
          </a:p>
          <a:p>
            <a:pPr marL="2060575">
              <a:lnSpc>
                <a:spcPts val="2270"/>
              </a:lnSpc>
              <a:spcBef>
                <a:spcPts val="1475"/>
              </a:spcBef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R="1604645" algn="r">
              <a:lnSpc>
                <a:spcPts val="2270"/>
              </a:lnSpc>
            </a:pPr>
            <a:r>
              <a:rPr sz="1600" spc="-50" dirty="0">
                <a:solidFill>
                  <a:schemeClr val="tx1"/>
                </a:solidFill>
                <a:latin typeface="Bradley Hand ITC"/>
                <a:cs typeface="Bradley Hand ITC"/>
              </a:rPr>
              <a:t>.</a:t>
            </a:r>
            <a:endParaRPr sz="1600" dirty="0">
              <a:solidFill>
                <a:schemeClr val="tx1"/>
              </a:solidFill>
              <a:latin typeface="Bradley Hand ITC"/>
              <a:cs typeface="Bradley Hand ITC"/>
            </a:endParaRPr>
          </a:p>
        </p:txBody>
      </p: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40708" y="117347"/>
            <a:ext cx="4724399" cy="1921764"/>
          </a:xfrm>
          <a:prstGeom prst="rect">
            <a:avLst/>
          </a:prstGeom>
        </p:spPr>
      </p:pic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5364479" y="457200"/>
            <a:ext cx="2275840" cy="768158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29209" rIns="0" bIns="0" rtlCol="0">
            <a:spAutoFit/>
          </a:bodyPr>
          <a:lstStyle/>
          <a:p>
            <a:pPr marL="130810" marR="120650" indent="12065" algn="just">
              <a:lnSpc>
                <a:spcPct val="100000"/>
              </a:lnSpc>
              <a:spcBef>
                <a:spcPts val="229"/>
              </a:spcBef>
            </a:pPr>
            <a:r>
              <a:rPr sz="1600" dirty="0">
                <a:latin typeface="Calibri"/>
                <a:cs typeface="Calibri"/>
              </a:rPr>
              <a:t>Special</a:t>
            </a:r>
            <a:r>
              <a:rPr sz="1600" spc="-5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Educational </a:t>
            </a:r>
            <a:r>
              <a:rPr sz="1600" dirty="0">
                <a:latin typeface="Calibri"/>
                <a:cs typeface="Calibri"/>
              </a:rPr>
              <a:t>Needs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&amp;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Disability </a:t>
            </a:r>
            <a:r>
              <a:rPr sz="1600" dirty="0">
                <a:latin typeface="Calibri"/>
                <a:cs typeface="Calibri"/>
              </a:rPr>
              <a:t>Provision</a:t>
            </a:r>
            <a:r>
              <a:rPr sz="1600" spc="-6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at</a:t>
            </a:r>
            <a:r>
              <a:rPr sz="1600" spc="-80" dirty="0">
                <a:latin typeface="Calibri"/>
                <a:cs typeface="Calibri"/>
              </a:rPr>
              <a:t> </a:t>
            </a:r>
            <a:r>
              <a:rPr lang="en-GB" sz="1600" spc="-10" dirty="0">
                <a:latin typeface="Calibri"/>
                <a:cs typeface="Calibri"/>
              </a:rPr>
              <a:t>Horsley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75503" y="231647"/>
            <a:ext cx="3735324" cy="153923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67894" y="5864605"/>
            <a:ext cx="601980" cy="386715"/>
            <a:chOff x="167894" y="5864605"/>
            <a:chExt cx="601980" cy="386715"/>
          </a:xfrm>
        </p:grpSpPr>
        <p:sp>
          <p:nvSpPr>
            <p:cNvPr id="4" name="object 4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0099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11480" y="160020"/>
            <a:ext cx="3851910" cy="1140714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623722" y="242061"/>
            <a:ext cx="309626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78205" marR="5080" indent="-86614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What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else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does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lang="en-GB" sz="1800" spc="-10" dirty="0">
                <a:latin typeface="Arial"/>
                <a:cs typeface="Arial"/>
              </a:rPr>
              <a:t>Horsley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School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offer?</a:t>
            </a:r>
            <a:endParaRPr sz="1800" dirty="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572" y="886967"/>
            <a:ext cx="9039860" cy="5775325"/>
            <a:chOff x="4572" y="886967"/>
            <a:chExt cx="9039860" cy="5775325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4403" y="3605783"/>
              <a:ext cx="5453634" cy="196367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49096" y="5247144"/>
              <a:ext cx="5005578" cy="141503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00343" y="3023616"/>
              <a:ext cx="3243833" cy="250164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572" y="886967"/>
              <a:ext cx="5540502" cy="196367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68095" y="2496311"/>
              <a:ext cx="5004054" cy="1415033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6083808" y="477012"/>
            <a:ext cx="1868805" cy="679031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130810" marR="117475" indent="10795" algn="just">
              <a:lnSpc>
                <a:spcPct val="100000"/>
              </a:lnSpc>
              <a:spcBef>
                <a:spcPts val="254"/>
              </a:spcBef>
            </a:pPr>
            <a:r>
              <a:rPr sz="1400" dirty="0">
                <a:latin typeface="Calibri"/>
                <a:cs typeface="Calibri"/>
              </a:rPr>
              <a:t>Special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Educational </a:t>
            </a:r>
            <a:r>
              <a:rPr sz="1400" dirty="0">
                <a:latin typeface="Calibri"/>
                <a:cs typeface="Calibri"/>
              </a:rPr>
              <a:t>Needs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&amp;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Disability </a:t>
            </a:r>
            <a:r>
              <a:rPr sz="1400" dirty="0">
                <a:latin typeface="Calibri"/>
                <a:cs typeface="Calibri"/>
              </a:rPr>
              <a:t>Provision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at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lang="en-GB" sz="1400" spc="-10" dirty="0">
                <a:latin typeface="Calibri"/>
                <a:cs typeface="Calibri"/>
              </a:rPr>
              <a:t>Horsley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1644" y="960500"/>
            <a:ext cx="6162955" cy="50372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148080" algn="ctr">
              <a:lnSpc>
                <a:spcPts val="2150"/>
              </a:lnSpc>
              <a:spcBef>
                <a:spcPts val="100"/>
              </a:spcBef>
            </a:pPr>
            <a:r>
              <a:rPr sz="1800" b="1" dirty="0">
                <a:latin typeface="Arial Narrow"/>
                <a:cs typeface="Arial Narrow"/>
              </a:rPr>
              <a:t>Organised</a:t>
            </a:r>
            <a:r>
              <a:rPr sz="1800" b="1" spc="-55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games</a:t>
            </a:r>
            <a:r>
              <a:rPr sz="1800" b="1" spc="-50" dirty="0">
                <a:latin typeface="Arial Narrow"/>
                <a:cs typeface="Arial Narrow"/>
              </a:rPr>
              <a:t> </a:t>
            </a:r>
            <a:r>
              <a:rPr sz="1800" b="1" dirty="0">
                <a:latin typeface="Arial Narrow"/>
                <a:cs typeface="Arial Narrow"/>
              </a:rPr>
              <a:t>and</a:t>
            </a:r>
            <a:r>
              <a:rPr sz="1800" b="1" spc="-65" dirty="0">
                <a:latin typeface="Arial Narrow"/>
                <a:cs typeface="Arial Narrow"/>
              </a:rPr>
              <a:t> </a:t>
            </a:r>
            <a:r>
              <a:rPr sz="1800" b="1" spc="-10" dirty="0">
                <a:latin typeface="Arial Narrow"/>
                <a:cs typeface="Arial Narrow"/>
              </a:rPr>
              <a:t>activities</a:t>
            </a:r>
            <a:endParaRPr lang="en-GB" sz="1800" dirty="0">
              <a:latin typeface="Arial Narrow"/>
              <a:cs typeface="Arial Narrow"/>
            </a:endParaRPr>
          </a:p>
          <a:p>
            <a:pPr marR="1160780" algn="ctr">
              <a:lnSpc>
                <a:spcPts val="2150"/>
              </a:lnSpc>
            </a:pPr>
            <a:r>
              <a:rPr lang="en-GB" sz="1800" dirty="0">
                <a:latin typeface="Arial Narrow"/>
                <a:cs typeface="Arial Narrow"/>
              </a:rPr>
              <a:t>Outside</a:t>
            </a:r>
            <a:r>
              <a:rPr lang="en-GB" sz="1800" spc="-50" dirty="0">
                <a:latin typeface="Arial Narrow"/>
                <a:cs typeface="Arial Narrow"/>
              </a:rPr>
              <a:t> </a:t>
            </a:r>
            <a:r>
              <a:rPr lang="en-GB" sz="1800" dirty="0">
                <a:latin typeface="Arial Narrow"/>
                <a:cs typeface="Arial Narrow"/>
              </a:rPr>
              <a:t>on</a:t>
            </a:r>
            <a:r>
              <a:rPr lang="en-GB" sz="1800" spc="-45" dirty="0">
                <a:latin typeface="Arial Narrow"/>
                <a:cs typeface="Arial Narrow"/>
              </a:rPr>
              <a:t> </a:t>
            </a:r>
            <a:r>
              <a:rPr lang="en-GB" sz="1800" dirty="0">
                <a:latin typeface="Arial Narrow"/>
                <a:cs typeface="Arial Narrow"/>
              </a:rPr>
              <a:t>the</a:t>
            </a:r>
            <a:r>
              <a:rPr lang="en-GB" sz="1800" spc="-45" dirty="0">
                <a:latin typeface="Arial Narrow"/>
                <a:cs typeface="Arial Narrow"/>
              </a:rPr>
              <a:t> </a:t>
            </a:r>
            <a:r>
              <a:rPr lang="en-GB" sz="1800" dirty="0">
                <a:latin typeface="Arial Narrow"/>
                <a:cs typeface="Arial Narrow"/>
              </a:rPr>
              <a:t>playground</a:t>
            </a:r>
            <a:r>
              <a:rPr lang="en-GB" sz="1800" spc="-10" dirty="0">
                <a:latin typeface="Arial Narrow"/>
                <a:cs typeface="Arial Narrow"/>
              </a:rPr>
              <a:t> </a:t>
            </a:r>
            <a:r>
              <a:rPr lang="en-GB" sz="1800" dirty="0">
                <a:latin typeface="Arial Narrow"/>
                <a:cs typeface="Arial Narrow"/>
              </a:rPr>
              <a:t>a</a:t>
            </a:r>
            <a:r>
              <a:rPr lang="en-GB" sz="1800" spc="-55" dirty="0">
                <a:latin typeface="Arial Narrow"/>
                <a:cs typeface="Arial Narrow"/>
              </a:rPr>
              <a:t> </a:t>
            </a:r>
            <a:r>
              <a:rPr lang="en-GB" sz="1800" dirty="0">
                <a:latin typeface="Arial Narrow"/>
                <a:cs typeface="Arial Narrow"/>
              </a:rPr>
              <a:t>variety</a:t>
            </a:r>
            <a:r>
              <a:rPr lang="en-GB" sz="1800" spc="-50" dirty="0">
                <a:latin typeface="Arial Narrow"/>
                <a:cs typeface="Arial Narrow"/>
              </a:rPr>
              <a:t> </a:t>
            </a:r>
            <a:r>
              <a:rPr lang="en-GB" sz="1800" dirty="0">
                <a:latin typeface="Arial Narrow"/>
                <a:cs typeface="Arial Narrow"/>
              </a:rPr>
              <a:t>of</a:t>
            </a:r>
            <a:r>
              <a:rPr lang="en-GB" sz="1800" spc="-45" dirty="0">
                <a:latin typeface="Arial Narrow"/>
                <a:cs typeface="Arial Narrow"/>
              </a:rPr>
              <a:t> </a:t>
            </a:r>
            <a:r>
              <a:rPr lang="en-GB" sz="1800" dirty="0">
                <a:latin typeface="Arial Narrow"/>
                <a:cs typeface="Arial Narrow"/>
              </a:rPr>
              <a:t>organised</a:t>
            </a:r>
            <a:r>
              <a:rPr lang="en-GB" sz="1800" spc="-20" dirty="0">
                <a:latin typeface="Arial Narrow"/>
                <a:cs typeface="Arial Narrow"/>
              </a:rPr>
              <a:t> </a:t>
            </a:r>
            <a:r>
              <a:rPr lang="en-GB" sz="1800" spc="-10" dirty="0">
                <a:latin typeface="Arial Narrow"/>
                <a:cs typeface="Arial Narrow"/>
              </a:rPr>
              <a:t>activities</a:t>
            </a:r>
            <a:endParaRPr lang="en-GB" sz="1800" dirty="0">
              <a:latin typeface="Arial Narrow"/>
              <a:cs typeface="Arial Narrow"/>
            </a:endParaRPr>
          </a:p>
          <a:p>
            <a:pPr marL="12700" marR="1389380">
              <a:lnSpc>
                <a:spcPct val="100000"/>
              </a:lnSpc>
            </a:pPr>
            <a:r>
              <a:rPr sz="1800" dirty="0">
                <a:latin typeface="Arial Narrow"/>
                <a:cs typeface="Arial Narrow"/>
              </a:rPr>
              <a:t>are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arranged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and</a:t>
            </a:r>
            <a:r>
              <a:rPr sz="1800" spc="-5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managed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by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our</a:t>
            </a:r>
            <a:r>
              <a:rPr sz="1800" spc="-60" dirty="0">
                <a:latin typeface="Arial Narrow"/>
                <a:cs typeface="Arial Narrow"/>
              </a:rPr>
              <a:t> </a:t>
            </a:r>
            <a:r>
              <a:rPr lang="en-GB" spc="-60" dirty="0">
                <a:latin typeface="Arial Narrow"/>
                <a:cs typeface="Arial Narrow"/>
              </a:rPr>
              <a:t>Mini- </a:t>
            </a:r>
            <a:r>
              <a:rPr sz="1800" dirty="0">
                <a:latin typeface="Arial Narrow"/>
                <a:cs typeface="Arial Narrow"/>
              </a:rPr>
              <a:t>leader</a:t>
            </a:r>
            <a:r>
              <a:rPr sz="1800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team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and </a:t>
            </a:r>
            <a:r>
              <a:rPr lang="en-GB" sz="1800" spc="-25" dirty="0">
                <a:latin typeface="Arial Narrow"/>
                <a:cs typeface="Arial Narrow"/>
              </a:rPr>
              <a:t>they are supported by our sports coach from Amber Valley School Sports Partnership</a:t>
            </a:r>
            <a:r>
              <a:rPr sz="1800" spc="-10" dirty="0">
                <a:latin typeface="Arial Narrow"/>
                <a:cs typeface="Arial Narrow"/>
              </a:rPr>
              <a:t>.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220"/>
              </a:spcBef>
            </a:pPr>
            <a:endParaRPr lang="en-GB"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220"/>
              </a:spcBef>
            </a:pPr>
            <a:endParaRPr lang="en-GB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220"/>
              </a:spcBef>
            </a:pPr>
            <a:endParaRPr lang="en-GB"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220"/>
              </a:spcBef>
            </a:pPr>
            <a:endParaRPr lang="en-GB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220"/>
              </a:spcBef>
            </a:pP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850"/>
              </a:spcBef>
            </a:pPr>
            <a:endParaRPr sz="1800" dirty="0">
              <a:latin typeface="Arial Narrow"/>
              <a:cs typeface="Arial Narrow"/>
            </a:endParaRPr>
          </a:p>
          <a:p>
            <a:pPr marL="3061970">
              <a:lnSpc>
                <a:spcPct val="100000"/>
              </a:lnSpc>
            </a:pPr>
            <a:endParaRPr lang="en-GB" sz="1600" b="1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L="3061970">
              <a:lnSpc>
                <a:spcPct val="100000"/>
              </a:lnSpc>
            </a:pPr>
            <a:endParaRPr lang="en-GB" sz="1600" b="1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L="3061970">
              <a:lnSpc>
                <a:spcPct val="100000"/>
              </a:lnSpc>
            </a:pPr>
            <a:endParaRPr lang="en-GB" sz="1600" b="1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L="3061970">
              <a:lnSpc>
                <a:spcPct val="100000"/>
              </a:lnSpc>
            </a:pPr>
            <a:endParaRPr lang="en-GB" sz="1600" b="1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L="3061970">
              <a:lnSpc>
                <a:spcPct val="100000"/>
              </a:lnSpc>
            </a:pPr>
            <a:endParaRPr lang="en-GB" sz="1600" b="1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L="3061970">
              <a:lnSpc>
                <a:spcPct val="100000"/>
              </a:lnSpc>
            </a:pPr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B4CD1DF-CF24-28B2-4985-04E30CFCAF86}"/>
              </a:ext>
            </a:extLst>
          </p:cNvPr>
          <p:cNvSpPr txBox="1"/>
          <p:nvPr/>
        </p:nvSpPr>
        <p:spPr>
          <a:xfrm>
            <a:off x="990600" y="2819400"/>
            <a:ext cx="418490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Residentials</a:t>
            </a:r>
          </a:p>
          <a:p>
            <a:r>
              <a:rPr lang="en-GB" sz="1600" dirty="0"/>
              <a:t>All pupils are given the opportunity to attend a residential trip in Years 3 &amp; 4 to </a:t>
            </a:r>
            <a:r>
              <a:rPr lang="en-GB" sz="1600" dirty="0" err="1"/>
              <a:t>DrumHill</a:t>
            </a:r>
            <a:r>
              <a:rPr lang="en-GB" sz="1600" dirty="0"/>
              <a:t> and in years 5 &amp; 6 to Lea Green. The school </a:t>
            </a:r>
            <a:r>
              <a:rPr lang="en-GB" sz="1600" dirty="0" err="1"/>
              <a:t>liases</a:t>
            </a:r>
            <a:r>
              <a:rPr lang="en-GB" sz="1600" dirty="0"/>
              <a:t> closely with parents of pupils with SEND in order to facilitate these trips</a:t>
            </a:r>
            <a:r>
              <a:rPr lang="en-GB" dirty="0"/>
              <a:t>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7894" y="2453639"/>
            <a:ext cx="8897620" cy="3797935"/>
            <a:chOff x="167894" y="2453639"/>
            <a:chExt cx="8897620" cy="3797935"/>
          </a:xfrm>
        </p:grpSpPr>
        <p:sp>
          <p:nvSpPr>
            <p:cNvPr id="3" name="object 3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180606" y="0"/>
                  </a:moveTo>
                  <a:lnTo>
                    <a:pt x="0" y="180594"/>
                  </a:lnTo>
                  <a:lnTo>
                    <a:pt x="180606" y="361188"/>
                  </a:lnTo>
                  <a:lnTo>
                    <a:pt x="180606" y="270891"/>
                  </a:lnTo>
                  <a:lnTo>
                    <a:pt x="576072" y="270891"/>
                  </a:lnTo>
                  <a:lnTo>
                    <a:pt x="576072" y="90297"/>
                  </a:lnTo>
                  <a:lnTo>
                    <a:pt x="180606" y="90297"/>
                  </a:lnTo>
                  <a:lnTo>
                    <a:pt x="180606" y="0"/>
                  </a:lnTo>
                  <a:close/>
                </a:path>
              </a:pathLst>
            </a:custGeom>
            <a:solidFill>
              <a:srgbClr val="0099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80594" y="5877305"/>
              <a:ext cx="576580" cy="361315"/>
            </a:xfrm>
            <a:custGeom>
              <a:avLst/>
              <a:gdLst/>
              <a:ahLst/>
              <a:cxnLst/>
              <a:rect l="l" t="t" r="r" b="b"/>
              <a:pathLst>
                <a:path w="576580" h="361314">
                  <a:moveTo>
                    <a:pt x="0" y="180594"/>
                  </a:moveTo>
                  <a:lnTo>
                    <a:pt x="180606" y="0"/>
                  </a:lnTo>
                  <a:lnTo>
                    <a:pt x="180606" y="90297"/>
                  </a:lnTo>
                  <a:lnTo>
                    <a:pt x="576072" y="90297"/>
                  </a:lnTo>
                  <a:lnTo>
                    <a:pt x="576072" y="270891"/>
                  </a:lnTo>
                  <a:lnTo>
                    <a:pt x="180606" y="270891"/>
                  </a:lnTo>
                  <a:lnTo>
                    <a:pt x="180606" y="361188"/>
                  </a:lnTo>
                  <a:lnTo>
                    <a:pt x="0" y="180594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8619" y="2453639"/>
              <a:ext cx="5456682" cy="18874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05272" y="2695955"/>
              <a:ext cx="3460241" cy="243459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4171" y="4113275"/>
              <a:ext cx="5004054" cy="1963674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39140" y="422135"/>
            <a:ext cx="3851910" cy="1140726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951382" y="504901"/>
            <a:ext cx="309626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What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else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does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lang="en-GB" sz="1800" spc="-10" dirty="0">
                <a:latin typeface="Arial"/>
                <a:cs typeface="Arial"/>
              </a:rPr>
              <a:t>Horsley</a:t>
            </a:r>
            <a:endParaRPr sz="1800" dirty="0">
              <a:latin typeface="Arial"/>
              <a:cs typeface="Arial"/>
            </a:endParaRPr>
          </a:p>
          <a:p>
            <a:pPr marL="4445" algn="ctr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"/>
                <a:cs typeface="Arial"/>
              </a:rPr>
              <a:t>School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offer?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6303" y="2528061"/>
            <a:ext cx="5705475" cy="39805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68475">
              <a:lnSpc>
                <a:spcPts val="2150"/>
              </a:lnSpc>
              <a:spcBef>
                <a:spcPts val="100"/>
              </a:spcBef>
            </a:pPr>
            <a:r>
              <a:rPr lang="en-GB" b="1" spc="-20" dirty="0">
                <a:latin typeface="Arial Narrow"/>
                <a:cs typeface="Arial Narrow"/>
              </a:rPr>
              <a:t>Schools Out </a:t>
            </a:r>
            <a:r>
              <a:rPr sz="1800" b="1" spc="-20" dirty="0">
                <a:latin typeface="Arial Narrow"/>
                <a:cs typeface="Arial Narrow"/>
              </a:rPr>
              <a:t>Club</a:t>
            </a:r>
            <a:endParaRPr sz="1800" dirty="0">
              <a:latin typeface="Arial Narrow"/>
              <a:cs typeface="Arial Narrow"/>
            </a:endParaRPr>
          </a:p>
          <a:p>
            <a:pPr marL="12700" marR="944880">
              <a:lnSpc>
                <a:spcPts val="2160"/>
              </a:lnSpc>
              <a:spcBef>
                <a:spcPts val="60"/>
              </a:spcBef>
            </a:pPr>
            <a:r>
              <a:rPr lang="en-GB" dirty="0">
                <a:latin typeface="Arial Narrow"/>
                <a:cs typeface="Arial Narrow"/>
              </a:rPr>
              <a:t>The Schools out </a:t>
            </a:r>
            <a:r>
              <a:rPr sz="1800" dirty="0">
                <a:latin typeface="Arial Narrow"/>
                <a:cs typeface="Arial Narrow"/>
              </a:rPr>
              <a:t>Club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lang="en-GB" sz="1800" spc="-45" dirty="0">
                <a:latin typeface="Arial Narrow"/>
                <a:cs typeface="Arial Narrow"/>
              </a:rPr>
              <a:t> operates from Kilburn Baptist Church and </a:t>
            </a:r>
            <a:r>
              <a:rPr sz="1800" dirty="0">
                <a:latin typeface="Arial Narrow"/>
                <a:cs typeface="Arial Narrow"/>
              </a:rPr>
              <a:t>opens</a:t>
            </a:r>
            <a:r>
              <a:rPr sz="1800" spc="-1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at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lang="en-GB" spc="-30" dirty="0">
                <a:latin typeface="Arial Narrow"/>
                <a:cs typeface="Arial Narrow"/>
              </a:rPr>
              <a:t>7</a:t>
            </a:r>
            <a:r>
              <a:rPr sz="1800" dirty="0">
                <a:latin typeface="Arial Narrow"/>
                <a:cs typeface="Arial Narrow"/>
              </a:rPr>
              <a:t>am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lang="en-GB" sz="1800" spc="-30" dirty="0">
                <a:latin typeface="Arial Narrow"/>
                <a:cs typeface="Arial Narrow"/>
              </a:rPr>
              <a:t>it </a:t>
            </a:r>
            <a:r>
              <a:rPr sz="1800" dirty="0">
                <a:latin typeface="Arial Narrow"/>
                <a:cs typeface="Arial Narrow"/>
              </a:rPr>
              <a:t>can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accessed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by</a:t>
            </a:r>
            <a:r>
              <a:rPr sz="1800" spc="-35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all </a:t>
            </a:r>
            <a:r>
              <a:rPr sz="1800" dirty="0">
                <a:latin typeface="Arial Narrow"/>
                <a:cs typeface="Arial Narrow"/>
              </a:rPr>
              <a:t>parents,</a:t>
            </a:r>
            <a:r>
              <a:rPr lang="en-GB" spc="-1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please</a:t>
            </a:r>
            <a:r>
              <a:rPr sz="1800" spc="-30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call</a:t>
            </a:r>
            <a:r>
              <a:rPr sz="1800" spc="-40" dirty="0">
                <a:latin typeface="Arial Narrow"/>
                <a:cs typeface="Arial Narrow"/>
              </a:rPr>
              <a:t> </a:t>
            </a:r>
            <a:r>
              <a:rPr sz="1800" spc="-25" dirty="0">
                <a:latin typeface="Arial Narrow"/>
                <a:cs typeface="Arial Narrow"/>
              </a:rPr>
              <a:t>for</a:t>
            </a:r>
            <a:r>
              <a:rPr lang="en-GB" spc="-2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availability</a:t>
            </a:r>
            <a:r>
              <a:rPr sz="1800" spc="-5" dirty="0">
                <a:latin typeface="Arial Narrow"/>
                <a:cs typeface="Arial Narrow"/>
              </a:rPr>
              <a:t> </a:t>
            </a:r>
            <a:r>
              <a:rPr lang="en-GB" spc="-5" dirty="0">
                <a:latin typeface="Arial Narrow"/>
                <a:cs typeface="Arial Narrow"/>
              </a:rPr>
              <a:t>on </a:t>
            </a:r>
            <a:r>
              <a:rPr lang="en-GB" b="1" dirty="0"/>
              <a:t>07984 908836</a:t>
            </a:r>
          </a:p>
          <a:p>
            <a:pPr marL="12700" marR="944880">
              <a:lnSpc>
                <a:spcPts val="2160"/>
              </a:lnSpc>
              <a:spcBef>
                <a:spcPts val="60"/>
              </a:spcBef>
            </a:pPr>
            <a:r>
              <a:rPr lang="en-GB" sz="1800" dirty="0">
                <a:latin typeface="Arial Narrow"/>
                <a:cs typeface="Arial Narrow"/>
              </a:rPr>
              <a:t>Or visit the website www.schoolsoutclub.com</a:t>
            </a: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</a:pP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320"/>
              </a:spcBef>
            </a:pPr>
            <a:endParaRPr sz="1800"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</a:pPr>
            <a:r>
              <a:rPr lang="en-GB" sz="1800" b="1" u="sng" dirty="0">
                <a:latin typeface="Arial Narrow"/>
                <a:cs typeface="Arial Narrow"/>
              </a:rPr>
              <a:t>Swimming Lessons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Arial Narrow"/>
                <a:cs typeface="Arial Narrow"/>
              </a:rPr>
              <a:t>All pupils access Swimming lessons at Heanor swimming Baths throughout the year. Please contact your class teacher or the SENDCO if you have any concerns.</a:t>
            </a:r>
            <a:endParaRPr sz="1800" dirty="0">
              <a:latin typeface="Arial Narrow"/>
              <a:cs typeface="Arial Narrow"/>
            </a:endParaRPr>
          </a:p>
          <a:p>
            <a:pPr marL="2748915">
              <a:lnSpc>
                <a:spcPct val="100000"/>
              </a:lnSpc>
            </a:pPr>
            <a:endParaRPr lang="en-GB" b="1" spc="-45" dirty="0">
              <a:solidFill>
                <a:srgbClr val="006FC0"/>
              </a:solidFill>
              <a:latin typeface="Comic Sans MS"/>
              <a:cs typeface="Comic Sans MS"/>
            </a:endParaRPr>
          </a:p>
          <a:p>
            <a:pPr marL="2748915">
              <a:lnSpc>
                <a:spcPct val="100000"/>
              </a:lnSpc>
            </a:pPr>
            <a:r>
              <a:rPr lang="en-GB" sz="1600" b="1" spc="-45" dirty="0">
                <a:solidFill>
                  <a:schemeClr val="tx1"/>
                </a:solidFill>
                <a:latin typeface="Comic Sans MS"/>
                <a:cs typeface="Comic Sans MS"/>
              </a:rPr>
              <a:t>Support each other to live, learn and excel together</a:t>
            </a:r>
            <a:endParaRPr sz="1600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428744" y="234695"/>
            <a:ext cx="4521708" cy="1981200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5632703" y="656844"/>
            <a:ext cx="2199640" cy="759823"/>
          </a:xfrm>
          <a:prstGeom prst="rect">
            <a:avLst/>
          </a:prstGeom>
          <a:solidFill>
            <a:srgbClr val="FFFFFF"/>
          </a:solidFill>
          <a:ln w="6350">
            <a:solidFill>
              <a:srgbClr val="006FC0"/>
            </a:solidFill>
          </a:ln>
        </p:spPr>
        <p:txBody>
          <a:bodyPr vert="horz" wrap="square" lIns="0" tIns="20955" rIns="0" bIns="0" rtlCol="0">
            <a:spAutoFit/>
          </a:bodyPr>
          <a:lstStyle/>
          <a:p>
            <a:pPr marL="92710" marR="83185" indent="12065" algn="just">
              <a:lnSpc>
                <a:spcPct val="100000"/>
              </a:lnSpc>
              <a:spcBef>
                <a:spcPts val="165"/>
              </a:spcBef>
            </a:pPr>
            <a:r>
              <a:rPr sz="1600" dirty="0">
                <a:latin typeface="Calibri"/>
                <a:cs typeface="Calibri"/>
              </a:rPr>
              <a:t>Special</a:t>
            </a:r>
            <a:r>
              <a:rPr sz="1600" spc="-5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Educational </a:t>
            </a:r>
            <a:r>
              <a:rPr sz="1600" dirty="0">
                <a:latin typeface="Calibri"/>
                <a:cs typeface="Calibri"/>
              </a:rPr>
              <a:t>Needs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&amp;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Disability </a:t>
            </a:r>
            <a:r>
              <a:rPr sz="1600" dirty="0">
                <a:latin typeface="Calibri"/>
                <a:cs typeface="Calibri"/>
              </a:rPr>
              <a:t>Provision</a:t>
            </a:r>
            <a:r>
              <a:rPr sz="1600" spc="-6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at</a:t>
            </a:r>
            <a:r>
              <a:rPr sz="1600" spc="-80" dirty="0">
                <a:latin typeface="Calibri"/>
                <a:cs typeface="Calibri"/>
              </a:rPr>
              <a:t> </a:t>
            </a:r>
            <a:r>
              <a:rPr lang="en-GB" sz="1600" spc="-10" dirty="0">
                <a:latin typeface="Calibri"/>
                <a:cs typeface="Calibri"/>
              </a:rPr>
              <a:t>Horsley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3951" y="627887"/>
            <a:ext cx="4032885" cy="812800"/>
          </a:xfrm>
          <a:prstGeom prst="rect">
            <a:avLst/>
          </a:prstGeom>
          <a:solidFill>
            <a:srgbClr val="3399FF"/>
          </a:solidFill>
        </p:spPr>
        <p:txBody>
          <a:bodyPr vert="horz" wrap="square" lIns="0" tIns="241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90"/>
              </a:spcBef>
            </a:pPr>
            <a:r>
              <a:rPr sz="4800" b="1" dirty="0">
                <a:latin typeface="Arial Narrow"/>
                <a:cs typeface="Arial Narrow"/>
              </a:rPr>
              <a:t>Contact</a:t>
            </a:r>
            <a:r>
              <a:rPr sz="4800" b="1" spc="-70" dirty="0">
                <a:latin typeface="Arial Narrow"/>
                <a:cs typeface="Arial Narrow"/>
              </a:rPr>
              <a:t> </a:t>
            </a:r>
            <a:r>
              <a:rPr sz="4800" b="1" spc="-25" dirty="0">
                <a:latin typeface="Arial Narrow"/>
                <a:cs typeface="Arial Narrow"/>
              </a:rPr>
              <a:t>Us</a:t>
            </a:r>
            <a:endParaRPr sz="4800">
              <a:latin typeface="Arial Narrow"/>
              <a:cs typeface="Arial Narrow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72311" y="1988820"/>
            <a:ext cx="7416165" cy="1423466"/>
          </a:xfrm>
          <a:prstGeom prst="rect">
            <a:avLst/>
          </a:prstGeom>
          <a:solidFill>
            <a:srgbClr val="0099FF"/>
          </a:solidFill>
        </p:spPr>
        <p:txBody>
          <a:bodyPr vert="horz" wrap="square" lIns="0" tIns="3301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9"/>
              </a:spcBef>
            </a:pPr>
            <a:r>
              <a:rPr sz="1800" dirty="0">
                <a:latin typeface="Arial Narrow"/>
                <a:cs typeface="Arial Narrow"/>
              </a:rPr>
              <a:t>School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Office: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spc="-20" dirty="0">
                <a:latin typeface="Arial Narrow"/>
                <a:cs typeface="Arial Narrow"/>
              </a:rPr>
              <a:t>0</a:t>
            </a:r>
            <a:r>
              <a:rPr lang="en-GB" sz="1800" spc="-20" dirty="0">
                <a:latin typeface="Arial Narrow"/>
                <a:cs typeface="Arial Narrow"/>
              </a:rPr>
              <a:t>1332 880782</a:t>
            </a:r>
            <a:endParaRPr sz="1800" dirty="0">
              <a:latin typeface="Arial Narrow"/>
              <a:cs typeface="Arial Narrow"/>
            </a:endParaRPr>
          </a:p>
          <a:p>
            <a:pPr marL="5080" algn="ctr">
              <a:lnSpc>
                <a:spcPct val="100000"/>
              </a:lnSpc>
              <a:spcBef>
                <a:spcPts val="1075"/>
              </a:spcBef>
            </a:pPr>
            <a:r>
              <a:rPr sz="1800" dirty="0">
                <a:latin typeface="Arial Narrow"/>
                <a:cs typeface="Arial Narrow"/>
              </a:rPr>
              <a:t>Email:</a:t>
            </a:r>
            <a:r>
              <a:rPr sz="1800" spc="-15" dirty="0">
                <a:latin typeface="Arial Narrow"/>
                <a:cs typeface="Arial Narrow"/>
              </a:rPr>
              <a:t> </a:t>
            </a:r>
            <a:r>
              <a:rPr spc="-10" dirty="0" err="1">
                <a:latin typeface="Arial Narrow"/>
                <a:cs typeface="Arial Narrow"/>
              </a:rPr>
              <a:t>i</a:t>
            </a:r>
            <a:r>
              <a:rPr lang="en-GB" spc="-10" dirty="0" err="1">
                <a:latin typeface="Arial Narrow"/>
                <a:cs typeface="Arial Narrow"/>
              </a:rPr>
              <a:t>nfo@horsleycofeprimary.school</a:t>
            </a:r>
            <a:endParaRPr sz="1800" dirty="0">
              <a:latin typeface="Arial Narrow"/>
              <a:cs typeface="Arial Narrow"/>
            </a:endParaRPr>
          </a:p>
          <a:p>
            <a:r>
              <a:rPr lang="en-GB" sz="1800" dirty="0">
                <a:latin typeface="Arial Narrow"/>
                <a:cs typeface="Arial Narrow"/>
              </a:rPr>
              <a:t>                       </a:t>
            </a:r>
            <a:r>
              <a:rPr sz="1800" dirty="0">
                <a:latin typeface="Arial Narrow"/>
                <a:cs typeface="Arial Narrow"/>
              </a:rPr>
              <a:t>Head</a:t>
            </a:r>
            <a:r>
              <a:rPr sz="1800" spc="-65" dirty="0">
                <a:latin typeface="Arial Narrow"/>
                <a:cs typeface="Arial Narrow"/>
              </a:rPr>
              <a:t> </a:t>
            </a:r>
            <a:r>
              <a:rPr sz="1800" dirty="0">
                <a:latin typeface="Arial Narrow"/>
                <a:cs typeface="Arial Narrow"/>
              </a:rPr>
              <a:t>teacher:</a:t>
            </a:r>
            <a:r>
              <a:rPr sz="1800" spc="-50" dirty="0">
                <a:latin typeface="Arial Narrow"/>
                <a:cs typeface="Arial Narrow"/>
              </a:rPr>
              <a:t> </a:t>
            </a:r>
            <a:r>
              <a:rPr lang="en-GB" sz="1600" dirty="0"/>
              <a:t>rcripps@mapperleycont.derbyshire.sch.uk</a:t>
            </a:r>
            <a:endParaRPr sz="1600" dirty="0">
              <a:latin typeface="Arial Narrow"/>
              <a:cs typeface="Arial Narrow"/>
            </a:endParaRPr>
          </a:p>
          <a:p>
            <a:pPr marL="5080" algn="ctr">
              <a:lnSpc>
                <a:spcPct val="100000"/>
              </a:lnSpc>
              <a:spcBef>
                <a:spcPts val="1085"/>
              </a:spcBef>
            </a:pPr>
            <a:r>
              <a:rPr sz="1800" dirty="0">
                <a:latin typeface="Arial Narrow"/>
                <a:cs typeface="Arial Narrow"/>
              </a:rPr>
              <a:t>SENDCO:</a:t>
            </a:r>
            <a:r>
              <a:rPr sz="1800" spc="-45" dirty="0">
                <a:latin typeface="Arial Narrow"/>
                <a:cs typeface="Arial Narrow"/>
              </a:rPr>
              <a:t> </a:t>
            </a:r>
            <a:r>
              <a:rPr lang="en-GB" sz="1800" spc="-10" dirty="0" err="1">
                <a:latin typeface="Arial Narrow"/>
                <a:cs typeface="Arial Narrow"/>
              </a:rPr>
              <a:t>dbennett@horsleycofeprimary.school</a:t>
            </a:r>
            <a:endParaRPr sz="1800" dirty="0">
              <a:latin typeface="Arial Narrow"/>
              <a:cs typeface="Arial Narrow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39522" y="5504941"/>
            <a:ext cx="601980" cy="385445"/>
            <a:chOff x="239522" y="5504941"/>
            <a:chExt cx="601980" cy="385445"/>
          </a:xfrm>
        </p:grpSpPr>
        <p:sp>
          <p:nvSpPr>
            <p:cNvPr id="5" name="object 5"/>
            <p:cNvSpPr/>
            <p:nvPr/>
          </p:nvSpPr>
          <p:spPr>
            <a:xfrm>
              <a:off x="252222" y="5517641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179844" y="0"/>
                  </a:moveTo>
                  <a:lnTo>
                    <a:pt x="0" y="179832"/>
                  </a:lnTo>
                  <a:lnTo>
                    <a:pt x="179844" y="359664"/>
                  </a:lnTo>
                  <a:lnTo>
                    <a:pt x="179844" y="269748"/>
                  </a:lnTo>
                  <a:lnTo>
                    <a:pt x="576072" y="269748"/>
                  </a:lnTo>
                  <a:lnTo>
                    <a:pt x="576072" y="89916"/>
                  </a:lnTo>
                  <a:lnTo>
                    <a:pt x="179844" y="89916"/>
                  </a:lnTo>
                  <a:lnTo>
                    <a:pt x="179844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52222" y="5517641"/>
              <a:ext cx="576580" cy="360045"/>
            </a:xfrm>
            <a:custGeom>
              <a:avLst/>
              <a:gdLst/>
              <a:ahLst/>
              <a:cxnLst/>
              <a:rect l="l" t="t" r="r" b="b"/>
              <a:pathLst>
                <a:path w="576580" h="360045">
                  <a:moveTo>
                    <a:pt x="0" y="179832"/>
                  </a:moveTo>
                  <a:lnTo>
                    <a:pt x="179844" y="0"/>
                  </a:lnTo>
                  <a:lnTo>
                    <a:pt x="179844" y="89916"/>
                  </a:lnTo>
                  <a:lnTo>
                    <a:pt x="576072" y="89916"/>
                  </a:lnTo>
                  <a:lnTo>
                    <a:pt x="576072" y="269748"/>
                  </a:lnTo>
                  <a:lnTo>
                    <a:pt x="179844" y="269748"/>
                  </a:lnTo>
                  <a:lnTo>
                    <a:pt x="179844" y="359664"/>
                  </a:lnTo>
                  <a:lnTo>
                    <a:pt x="0" y="179832"/>
                  </a:lnTo>
                  <a:close/>
                </a:path>
              </a:pathLst>
            </a:custGeom>
            <a:ln w="25400">
              <a:solidFill>
                <a:srgbClr val="33CC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2" name="Picture 11" descr="Horsley CofE Primary School">
            <a:extLst>
              <a:ext uri="{FF2B5EF4-FFF2-40B4-BE49-F238E27FC236}">
                <a16:creationId xmlns:a16="http://schemas.microsoft.com/office/drawing/2014/main" id="{E53FD521-4BE8-985D-C0A5-B60CCC2E5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085" y="3906917"/>
            <a:ext cx="2126615" cy="21266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7B6BE4EC43AF4C88CE007E808EF65B" ma:contentTypeVersion="19" ma:contentTypeDescription="Create a new document." ma:contentTypeScope="" ma:versionID="6bed8fc7dbd611c9681486f6af209b00">
  <xsd:schema xmlns:xsd="http://www.w3.org/2001/XMLSchema" xmlns:xs="http://www.w3.org/2001/XMLSchema" xmlns:p="http://schemas.microsoft.com/office/2006/metadata/properties" xmlns:ns1="http://schemas.microsoft.com/sharepoint/v3" xmlns:ns3="90e8a975-942a-48f3-8398-9381e5618ed8" xmlns:ns4="c31bc5c3-004c-4726-9436-593e72c2510a" targetNamespace="http://schemas.microsoft.com/office/2006/metadata/properties" ma:root="true" ma:fieldsID="6320aa2cb2b2094e1c6e92e0f98e590f" ns1:_="" ns3:_="" ns4:_="">
    <xsd:import namespace="http://schemas.microsoft.com/sharepoint/v3"/>
    <xsd:import namespace="90e8a975-942a-48f3-8398-9381e5618ed8"/>
    <xsd:import namespace="c31bc5c3-004c-4726-9436-593e72c2510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8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9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e8a975-942a-48f3-8398-9381e5618ed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1bc5c3-004c-4726-9436-593e72c2510a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E73F6CA-97EC-48B2-BEDE-73E4F2F6EAC6}">
  <ds:schemaRefs>
    <ds:schemaRef ds:uri="http://schemas.microsoft.com/office/2006/metadata/properties"/>
    <ds:schemaRef ds:uri="http://purl.org/dc/dcmitype/"/>
    <ds:schemaRef ds:uri="90e8a975-942a-48f3-8398-9381e5618ed8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c31bc5c3-004c-4726-9436-593e72c2510a"/>
    <ds:schemaRef ds:uri="http://schemas.microsoft.com/sharepoint/v3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FC32CD7-5930-4B83-937E-7780CB1BFB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90e8a975-942a-48f3-8398-9381e5618ed8"/>
    <ds:schemaRef ds:uri="c31bc5c3-004c-4726-9436-593e72c2510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DEED039-F716-4395-BFA2-FFB79E11A35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</TotalTime>
  <Words>5026</Words>
  <Application>Microsoft Office PowerPoint</Application>
  <PresentationFormat>On-screen Show (4:3)</PresentationFormat>
  <Paragraphs>466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Arial Narrow</vt:lpstr>
      <vt:lpstr>Bradley Hand ITC</vt:lpstr>
      <vt:lpstr>Calibri</vt:lpstr>
      <vt:lpstr>Comic Sans MS</vt:lpstr>
      <vt:lpstr>Office Theme</vt:lpstr>
      <vt:lpstr>Meet the Team</vt:lpstr>
      <vt:lpstr>Horsley C of E Primary is an inclusive school.</vt:lpstr>
      <vt:lpstr>We would like to hear from you!</vt:lpstr>
      <vt:lpstr>Additional support oportunities</vt:lpstr>
      <vt:lpstr>PowerPoint Presentation</vt:lpstr>
      <vt:lpstr>Our SENDCO – (Special Educational Needs Co-ordinator)</vt:lpstr>
      <vt:lpstr>Our Headteacher</vt:lpstr>
      <vt:lpstr>Our SEND Governor</vt:lpstr>
      <vt:lpstr>Do children with SEND (Special Educational Needs and Disabilities) come to our School?</vt:lpstr>
      <vt:lpstr>External Agencies</vt:lpstr>
      <vt:lpstr>Class Teachers</vt:lpstr>
      <vt:lpstr>How does the school know if a child has SEN</vt:lpstr>
      <vt:lpstr>How does the school support pupils’ social, mental and emotional health and development?</vt:lpstr>
      <vt:lpstr>once SEN has been identified?</vt:lpstr>
      <vt:lpstr>PowerPoint Presentation</vt:lpstr>
      <vt:lpstr>PowerPoint Presentation</vt:lpstr>
      <vt:lpstr>How are children with SEND supported?</vt:lpstr>
      <vt:lpstr>Special Educational Needs &amp; Disability Provision at Horsley</vt:lpstr>
      <vt:lpstr>How will I know if my child is receiving SEN support?</vt:lpstr>
      <vt:lpstr>How will I be involved in reviewing my child’s work</vt:lpstr>
      <vt:lpstr>How do you make sure that the SEN support is helping my child make progress?</vt:lpstr>
      <vt:lpstr>How will you support my child when they move to a new class or school?</vt:lpstr>
      <vt:lpstr>How do you help class teachers to support children with SEND?</vt:lpstr>
      <vt:lpstr>PowerPoint Presentation</vt:lpstr>
      <vt:lpstr>How can I keep in touch with my child’s teacher?</vt:lpstr>
      <vt:lpstr>What extra curricular activities are available for pupils with SEND?</vt:lpstr>
      <vt:lpstr>How can I support my child at home?</vt:lpstr>
      <vt:lpstr>How will my child be involved in their own learning?</vt:lpstr>
      <vt:lpstr>PowerPoint Presentation</vt:lpstr>
      <vt:lpstr>Outside Agency Help</vt:lpstr>
      <vt:lpstr>Outside Agency Help</vt:lpstr>
      <vt:lpstr>Outside Agency Help</vt:lpstr>
      <vt:lpstr>Who can I contact to find out about other support for children with SEND and their families?</vt:lpstr>
      <vt:lpstr>PowerPoint Presentation</vt:lpstr>
      <vt:lpstr>PowerPoint Presentation</vt:lpstr>
      <vt:lpstr>PowerPoint Presentation</vt:lpstr>
      <vt:lpstr>What else does Horsley C of E Primary School offer?</vt:lpstr>
      <vt:lpstr>Special Educational Needs &amp; Disability Provision at Horsley</vt:lpstr>
      <vt:lpstr>Special Educational Needs &amp; Disability Provision at Horsley</vt:lpstr>
      <vt:lpstr>What else does Horsley School offer?</vt:lpstr>
      <vt:lpstr>What else does Horsley School offer?</vt:lpstr>
      <vt:lpstr>Contact 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DB</dc:creator>
  <cp:lastModifiedBy>D Bennett (hDB)</cp:lastModifiedBy>
  <cp:revision>2</cp:revision>
  <dcterms:created xsi:type="dcterms:W3CDTF">2025-06-26T12:59:25Z</dcterms:created>
  <dcterms:modified xsi:type="dcterms:W3CDTF">2025-06-26T15:36:28Z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2024-06-17T00:00:00Z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2025-06-26T00:00:00Z</vt:filetime>
  </property>
  <property fmtid="{D5CDD505-2E9C-101B-9397-08002B2CF9AE}" pid="5" name="Producer">
    <vt:lpwstr>3-Heights(TM) PDF Security Shell 4.8.25.2 (http://www.pdf-tools.com)</vt:lpwstr>
  </property>
  <property fmtid="{D5CDD505-2E9C-101B-9397-08002B2CF9AE}" pid="6" name="ContentTypeId">
    <vt:lpwstr>0x010100537B6BE4EC43AF4C88CE007E808EF65B</vt:lpwstr>
  </property>
</Properties>
</file>